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836" r:id="rId5"/>
    <p:sldMasterId id="2147484872" r:id="rId6"/>
  </p:sldMasterIdLst>
  <p:notesMasterIdLst>
    <p:notesMasterId r:id="rId48"/>
  </p:notesMasterIdLst>
  <p:handoutMasterIdLst>
    <p:handoutMasterId r:id="rId49"/>
  </p:handoutMasterIdLst>
  <p:sldIdLst>
    <p:sldId id="2076136497" r:id="rId7"/>
    <p:sldId id="2004" r:id="rId8"/>
    <p:sldId id="2076136534" r:id="rId9"/>
    <p:sldId id="2076136506" r:id="rId10"/>
    <p:sldId id="2076136535" r:id="rId11"/>
    <p:sldId id="2076136568" r:id="rId12"/>
    <p:sldId id="2076136536" r:id="rId13"/>
    <p:sldId id="2076136583" r:id="rId14"/>
    <p:sldId id="2076136505" r:id="rId15"/>
    <p:sldId id="2076136513" r:id="rId16"/>
    <p:sldId id="2076136614" r:id="rId17"/>
    <p:sldId id="2076136512" r:id="rId18"/>
    <p:sldId id="2076136514" r:id="rId19"/>
    <p:sldId id="2076136612" r:id="rId20"/>
    <p:sldId id="2076136580" r:id="rId21"/>
    <p:sldId id="2076136579" r:id="rId22"/>
    <p:sldId id="2076136578" r:id="rId23"/>
    <p:sldId id="2076136537" r:id="rId24"/>
    <p:sldId id="2076136525" r:id="rId25"/>
    <p:sldId id="2076136526" r:id="rId26"/>
    <p:sldId id="2076136503" r:id="rId27"/>
    <p:sldId id="2076136569" r:id="rId28"/>
    <p:sldId id="2076136511" r:id="rId29"/>
    <p:sldId id="2076136628" r:id="rId30"/>
    <p:sldId id="2076136530" r:id="rId31"/>
    <p:sldId id="2076136574" r:id="rId32"/>
    <p:sldId id="2076136518" r:id="rId33"/>
    <p:sldId id="2076136507" r:id="rId34"/>
    <p:sldId id="2076136524" r:id="rId35"/>
    <p:sldId id="2076136576" r:id="rId36"/>
    <p:sldId id="2076136542" r:id="rId37"/>
    <p:sldId id="2076136562" r:id="rId38"/>
    <p:sldId id="2076136563" r:id="rId39"/>
    <p:sldId id="2076136621" r:id="rId40"/>
    <p:sldId id="2076136622" r:id="rId41"/>
    <p:sldId id="2076136623" r:id="rId42"/>
    <p:sldId id="2076136624" r:id="rId43"/>
    <p:sldId id="2076136625" r:id="rId44"/>
    <p:sldId id="2076136626" r:id="rId45"/>
    <p:sldId id="2076136627" r:id="rId46"/>
    <p:sldId id="2076136491"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BB3F2F-CD83-4AD5-9CFD-DAEC9D1B0F2B}">
          <p14:sldIdLst>
            <p14:sldId id="2076136497"/>
            <p14:sldId id="2004"/>
            <p14:sldId id="2076136534"/>
            <p14:sldId id="2076136506"/>
            <p14:sldId id="2076136535"/>
            <p14:sldId id="2076136568"/>
            <p14:sldId id="2076136536"/>
            <p14:sldId id="2076136583"/>
            <p14:sldId id="2076136505"/>
            <p14:sldId id="2076136513"/>
            <p14:sldId id="2076136614"/>
            <p14:sldId id="2076136512"/>
            <p14:sldId id="2076136514"/>
            <p14:sldId id="2076136612"/>
            <p14:sldId id="2076136580"/>
            <p14:sldId id="2076136579"/>
            <p14:sldId id="2076136578"/>
            <p14:sldId id="2076136537"/>
            <p14:sldId id="2076136525"/>
            <p14:sldId id="2076136526"/>
            <p14:sldId id="2076136503"/>
            <p14:sldId id="2076136569"/>
            <p14:sldId id="2076136511"/>
            <p14:sldId id="2076136628"/>
            <p14:sldId id="2076136530"/>
            <p14:sldId id="2076136574"/>
            <p14:sldId id="2076136518"/>
            <p14:sldId id="2076136507"/>
            <p14:sldId id="2076136524"/>
            <p14:sldId id="2076136576"/>
            <p14:sldId id="2076136542"/>
            <p14:sldId id="2076136562"/>
            <p14:sldId id="2076136563"/>
            <p14:sldId id="2076136621"/>
          </p14:sldIdLst>
        </p14:section>
        <p14:section name="Screenshots" id="{ECE2ECD4-8986-4501-82F4-25E818E98924}">
          <p14:sldIdLst>
            <p14:sldId id="2076136622"/>
            <p14:sldId id="2076136623"/>
            <p14:sldId id="2076136624"/>
            <p14:sldId id="2076136625"/>
            <p14:sldId id="2076136626"/>
            <p14:sldId id="2076136627"/>
          </p14:sldIdLst>
        </p14:section>
        <p14:section name="Closing" id="{4EE608AD-F959-495F-89E6-A1409852DA6E}">
          <p14:sldIdLst>
            <p14:sldId id="20761364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Pavan Kemparaju" initials="PK" lastIdx="1" clrIdx="5">
    <p:extLst>
      <p:ext uri="{19B8F6BF-5375-455C-9EA6-DF929625EA0E}">
        <p15:presenceInfo xmlns:p15="http://schemas.microsoft.com/office/powerpoint/2012/main" userId="S::pakempar@microsoft.com::928c6752-3e35-425d-9e45-01bb528472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649"/>
    <a:srgbClr val="F2C80F"/>
    <a:srgbClr val="01B8AA"/>
    <a:srgbClr val="4AC5BB"/>
    <a:srgbClr val="3C3C3C"/>
    <a:srgbClr val="CBD9D6"/>
    <a:srgbClr val="FFF875"/>
    <a:srgbClr val="C40000"/>
    <a:srgbClr val="3C3C4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9B314D-9A37-931F-BFD2-38C3A37F4D04}" v="17" dt="2019-12-11T23:07:34.060"/>
    <p1510:client id="{C71332E6-4C19-41A7-A8C8-A2557E42C058}" v="2" dt="2019-12-11T23:05:11.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48" y="68"/>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cy Philip" userId="S::anphil@microsoft.com::c87c753f-e07c-48da-b60c-7f3ff2351500" providerId="AD" clId="Web-{C49B314D-9A37-931F-BFD2-38C3A37F4D04}"/>
    <pc:docChg chg="modSld">
      <pc:chgData name="Ancy Philip" userId="S::anphil@microsoft.com::c87c753f-e07c-48da-b60c-7f3ff2351500" providerId="AD" clId="Web-{C49B314D-9A37-931F-BFD2-38C3A37F4D04}" dt="2019-12-11T23:07:34.060" v="15" actId="20577"/>
      <pc:docMkLst>
        <pc:docMk/>
      </pc:docMkLst>
      <pc:sldChg chg="modSp">
        <pc:chgData name="Ancy Philip" userId="S::anphil@microsoft.com::c87c753f-e07c-48da-b60c-7f3ff2351500" providerId="AD" clId="Web-{C49B314D-9A37-931F-BFD2-38C3A37F4D04}" dt="2019-12-11T23:07:34.060" v="14" actId="20577"/>
        <pc:sldMkLst>
          <pc:docMk/>
          <pc:sldMk cId="74364852" sldId="2076136524"/>
        </pc:sldMkLst>
        <pc:spChg chg="mod">
          <ac:chgData name="Ancy Philip" userId="S::anphil@microsoft.com::c87c753f-e07c-48da-b60c-7f3ff2351500" providerId="AD" clId="Web-{C49B314D-9A37-931F-BFD2-38C3A37F4D04}" dt="2019-12-11T23:07:34.060" v="14" actId="20577"/>
          <ac:spMkLst>
            <pc:docMk/>
            <pc:sldMk cId="74364852" sldId="2076136524"/>
            <ac:spMk id="2" creationId="{72A6585B-696F-4D99-BC6F-DB1114D5829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1F42DE-7D3B-4C2C-AD43-571F7EE5C6DE}" type="doc">
      <dgm:prSet loTypeId="urn:microsoft.com/office/officeart/2005/8/layout/process2" loCatId="process" qsTypeId="urn:microsoft.com/office/officeart/2005/8/quickstyle/simple1" qsCatId="simple" csTypeId="urn:microsoft.com/office/officeart/2005/8/colors/accent1_2" csCatId="accent1" phldr="1"/>
      <dgm:spPr/>
    </dgm:pt>
    <dgm:pt modelId="{20DAE243-8319-47BF-9A9A-2B63E7ABA84B}">
      <dgm:prSet phldrT="[Text]" custT="1"/>
      <dgm:spPr/>
      <dgm:t>
        <a:bodyPr/>
        <a:lstStyle/>
        <a:p>
          <a:r>
            <a:rPr lang="en-US" sz="1200">
              <a:solidFill>
                <a:srgbClr val="374649"/>
              </a:solidFill>
            </a:rPr>
            <a:t>Identify the ML problem</a:t>
          </a:r>
        </a:p>
      </dgm:t>
    </dgm:pt>
    <dgm:pt modelId="{EDA98C11-2776-4640-AD67-6D7956FE51A1}" type="parTrans" cxnId="{68A0A84B-C91C-43F9-A70A-3117DCF63C37}">
      <dgm:prSet/>
      <dgm:spPr/>
      <dgm:t>
        <a:bodyPr/>
        <a:lstStyle/>
        <a:p>
          <a:endParaRPr lang="en-US" sz="2000">
            <a:solidFill>
              <a:srgbClr val="374649"/>
            </a:solidFill>
          </a:endParaRPr>
        </a:p>
      </dgm:t>
    </dgm:pt>
    <dgm:pt modelId="{793C4416-1159-4EB0-89A1-056DDFB27141}" type="sibTrans" cxnId="{68A0A84B-C91C-43F9-A70A-3117DCF63C37}">
      <dgm:prSet custT="1"/>
      <dgm:spPr/>
      <dgm:t>
        <a:bodyPr/>
        <a:lstStyle/>
        <a:p>
          <a:endParaRPr lang="en-US" sz="700">
            <a:solidFill>
              <a:srgbClr val="374649"/>
            </a:solidFill>
          </a:endParaRPr>
        </a:p>
      </dgm:t>
    </dgm:pt>
    <dgm:pt modelId="{54CF45FF-DBD0-429C-AE18-4B80221BF9E4}">
      <dgm:prSet phldrT="[Text]" custT="1"/>
      <dgm:spPr/>
      <dgm:t>
        <a:bodyPr/>
        <a:lstStyle/>
        <a:p>
          <a:r>
            <a:rPr lang="en-US" sz="1200">
              <a:solidFill>
                <a:srgbClr val="374649"/>
              </a:solidFill>
            </a:rPr>
            <a:t>Collect and prepare your training data</a:t>
          </a:r>
        </a:p>
      </dgm:t>
    </dgm:pt>
    <dgm:pt modelId="{17D3E7AD-3890-4A3E-971C-11165831CB6E}" type="parTrans" cxnId="{253E8A54-BC8A-4A3A-BFED-3B39E6456CFB}">
      <dgm:prSet/>
      <dgm:spPr/>
      <dgm:t>
        <a:bodyPr/>
        <a:lstStyle/>
        <a:p>
          <a:endParaRPr lang="en-US" sz="2000">
            <a:solidFill>
              <a:srgbClr val="374649"/>
            </a:solidFill>
          </a:endParaRPr>
        </a:p>
      </dgm:t>
    </dgm:pt>
    <dgm:pt modelId="{E80443E8-D9E1-48C1-A187-8288DEB17D4F}" type="sibTrans" cxnId="{253E8A54-BC8A-4A3A-BFED-3B39E6456CFB}">
      <dgm:prSet custT="1"/>
      <dgm:spPr/>
      <dgm:t>
        <a:bodyPr/>
        <a:lstStyle/>
        <a:p>
          <a:endParaRPr lang="en-US" sz="700">
            <a:solidFill>
              <a:srgbClr val="374649"/>
            </a:solidFill>
          </a:endParaRPr>
        </a:p>
      </dgm:t>
    </dgm:pt>
    <dgm:pt modelId="{27590E0B-FFBC-4CC0-BEB8-B44F4CCE0676}">
      <dgm:prSet phldrT="[Text]" custT="1"/>
      <dgm:spPr/>
      <dgm:t>
        <a:bodyPr/>
        <a:lstStyle/>
        <a:p>
          <a:r>
            <a:rPr lang="en-US" sz="1200">
              <a:solidFill>
                <a:srgbClr val="374649"/>
              </a:solidFill>
            </a:rPr>
            <a:t>Take action and save $$$ </a:t>
          </a:r>
          <a:r>
            <a:rPr lang="en-US" sz="1200">
              <a:solidFill>
                <a:srgbClr val="374649"/>
              </a:solidFill>
              <a:sym typeface="Wingdings" panose="05000000000000000000" pitchFamily="2" charset="2"/>
            </a:rPr>
            <a:t></a:t>
          </a:r>
          <a:endParaRPr lang="en-US" sz="1200">
            <a:solidFill>
              <a:srgbClr val="374649"/>
            </a:solidFill>
          </a:endParaRPr>
        </a:p>
      </dgm:t>
    </dgm:pt>
    <dgm:pt modelId="{BFC23EAE-68FA-4912-88ED-9E36D1A3A33C}" type="parTrans" cxnId="{13AB7B5C-E969-4B6B-9D93-EF262B5EC3D6}">
      <dgm:prSet/>
      <dgm:spPr/>
      <dgm:t>
        <a:bodyPr/>
        <a:lstStyle/>
        <a:p>
          <a:endParaRPr lang="en-US" sz="2000">
            <a:solidFill>
              <a:srgbClr val="374649"/>
            </a:solidFill>
          </a:endParaRPr>
        </a:p>
      </dgm:t>
    </dgm:pt>
    <dgm:pt modelId="{4707D28D-5AA3-458D-BD34-310A0F81B630}" type="sibTrans" cxnId="{13AB7B5C-E969-4B6B-9D93-EF262B5EC3D6}">
      <dgm:prSet/>
      <dgm:spPr/>
      <dgm:t>
        <a:bodyPr/>
        <a:lstStyle/>
        <a:p>
          <a:endParaRPr lang="en-US" sz="2000">
            <a:solidFill>
              <a:srgbClr val="374649"/>
            </a:solidFill>
          </a:endParaRPr>
        </a:p>
      </dgm:t>
    </dgm:pt>
    <dgm:pt modelId="{FC8C2793-F22C-4F6C-9CBA-07CB7BCC63D7}">
      <dgm:prSet phldrT="[Text]" custT="1"/>
      <dgm:spPr/>
      <dgm:t>
        <a:bodyPr/>
        <a:lstStyle/>
        <a:p>
          <a:r>
            <a:rPr lang="en-US" sz="1100">
              <a:solidFill>
                <a:srgbClr val="374649"/>
              </a:solidFill>
            </a:rPr>
            <a:t>Feature Engineering (missing values, feature selection, feature transformation)</a:t>
          </a:r>
        </a:p>
      </dgm:t>
    </dgm:pt>
    <dgm:pt modelId="{5C28E7A9-EBF9-4A52-91FD-3A4390B3D361}" type="parTrans" cxnId="{BC24FADD-B121-411B-9D66-793DD08C78F4}">
      <dgm:prSet/>
      <dgm:spPr/>
      <dgm:t>
        <a:bodyPr/>
        <a:lstStyle/>
        <a:p>
          <a:endParaRPr lang="en-US" sz="2000">
            <a:solidFill>
              <a:srgbClr val="374649"/>
            </a:solidFill>
          </a:endParaRPr>
        </a:p>
      </dgm:t>
    </dgm:pt>
    <dgm:pt modelId="{7C96CFAD-6F0E-4371-A392-29B2F6153B0B}" type="sibTrans" cxnId="{BC24FADD-B121-411B-9D66-793DD08C78F4}">
      <dgm:prSet custT="1"/>
      <dgm:spPr/>
      <dgm:t>
        <a:bodyPr/>
        <a:lstStyle/>
        <a:p>
          <a:endParaRPr lang="en-US" sz="700">
            <a:solidFill>
              <a:srgbClr val="374649"/>
            </a:solidFill>
          </a:endParaRPr>
        </a:p>
      </dgm:t>
    </dgm:pt>
    <dgm:pt modelId="{7E883785-1078-4B75-9431-8B760C0AD7AB}">
      <dgm:prSet phldrT="[Text]" custT="1"/>
      <dgm:spPr/>
      <dgm:t>
        <a:bodyPr/>
        <a:lstStyle/>
        <a:p>
          <a:r>
            <a:rPr lang="en-US" sz="1100">
              <a:solidFill>
                <a:srgbClr val="374649"/>
              </a:solidFill>
            </a:rPr>
            <a:t>Train the model (select algorithm and tune hyper parameters)</a:t>
          </a:r>
        </a:p>
      </dgm:t>
    </dgm:pt>
    <dgm:pt modelId="{DA1BC6AE-0979-4809-946A-3FFAB1A9B6AD}" type="parTrans" cxnId="{19FE5A53-EEB9-40D5-8788-15ADEBB670A5}">
      <dgm:prSet/>
      <dgm:spPr/>
      <dgm:t>
        <a:bodyPr/>
        <a:lstStyle/>
        <a:p>
          <a:endParaRPr lang="en-US" sz="2000">
            <a:solidFill>
              <a:srgbClr val="374649"/>
            </a:solidFill>
          </a:endParaRPr>
        </a:p>
      </dgm:t>
    </dgm:pt>
    <dgm:pt modelId="{4ED62013-7E1C-49F8-8DC4-0DD112187E4E}" type="sibTrans" cxnId="{19FE5A53-EEB9-40D5-8788-15ADEBB670A5}">
      <dgm:prSet custT="1"/>
      <dgm:spPr/>
      <dgm:t>
        <a:bodyPr/>
        <a:lstStyle/>
        <a:p>
          <a:endParaRPr lang="en-US" sz="700">
            <a:solidFill>
              <a:srgbClr val="374649"/>
            </a:solidFill>
          </a:endParaRPr>
        </a:p>
      </dgm:t>
    </dgm:pt>
    <dgm:pt modelId="{1551F8B8-36F6-4DE6-857B-B9E30168B6AB}">
      <dgm:prSet phldrT="[Text]" custT="1"/>
      <dgm:spPr/>
      <dgm:t>
        <a:bodyPr/>
        <a:lstStyle/>
        <a:p>
          <a:r>
            <a:rPr lang="en-US" sz="1200">
              <a:solidFill>
                <a:srgbClr val="374649"/>
              </a:solidFill>
            </a:rPr>
            <a:t>Validation (select metric, Training test split, cross validation)</a:t>
          </a:r>
        </a:p>
      </dgm:t>
    </dgm:pt>
    <dgm:pt modelId="{01161AE7-273B-4759-8BE7-49A60F0CE256}" type="parTrans" cxnId="{3892642B-6D57-44C4-A128-F62FDB3311CB}">
      <dgm:prSet/>
      <dgm:spPr/>
      <dgm:t>
        <a:bodyPr/>
        <a:lstStyle/>
        <a:p>
          <a:endParaRPr lang="en-US" sz="2000">
            <a:solidFill>
              <a:srgbClr val="374649"/>
            </a:solidFill>
          </a:endParaRPr>
        </a:p>
      </dgm:t>
    </dgm:pt>
    <dgm:pt modelId="{C4AC0B46-99BB-4345-9535-0C63D23EAA6B}" type="sibTrans" cxnId="{3892642B-6D57-44C4-A128-F62FDB3311CB}">
      <dgm:prSet custT="1"/>
      <dgm:spPr/>
      <dgm:t>
        <a:bodyPr/>
        <a:lstStyle/>
        <a:p>
          <a:endParaRPr lang="en-US" sz="700">
            <a:solidFill>
              <a:srgbClr val="374649"/>
            </a:solidFill>
          </a:endParaRPr>
        </a:p>
      </dgm:t>
    </dgm:pt>
    <dgm:pt modelId="{DD5179C0-9017-4754-9443-A87A69F41EA8}">
      <dgm:prSet phldrT="[Text]" custT="1"/>
      <dgm:spPr/>
      <dgm:t>
        <a:bodyPr/>
        <a:lstStyle/>
        <a:p>
          <a:r>
            <a:rPr lang="en-US" sz="1200">
              <a:solidFill>
                <a:srgbClr val="374649"/>
              </a:solidFill>
            </a:rPr>
            <a:t>Collect new data and retrain</a:t>
          </a:r>
        </a:p>
      </dgm:t>
    </dgm:pt>
    <dgm:pt modelId="{F1E5DE92-2FE7-45ED-A0E0-FD2BF0C1C2CF}" type="parTrans" cxnId="{F1AB63B3-728F-438B-BEA9-AD2DA788F2E1}">
      <dgm:prSet/>
      <dgm:spPr/>
      <dgm:t>
        <a:bodyPr/>
        <a:lstStyle/>
        <a:p>
          <a:endParaRPr lang="en-US" sz="2000">
            <a:solidFill>
              <a:srgbClr val="374649"/>
            </a:solidFill>
          </a:endParaRPr>
        </a:p>
      </dgm:t>
    </dgm:pt>
    <dgm:pt modelId="{DF1E1738-4755-4852-92DC-24F98E0F4F46}" type="sibTrans" cxnId="{F1AB63B3-728F-438B-BEA9-AD2DA788F2E1}">
      <dgm:prSet custT="1"/>
      <dgm:spPr/>
      <dgm:t>
        <a:bodyPr/>
        <a:lstStyle/>
        <a:p>
          <a:endParaRPr lang="en-US" sz="700">
            <a:solidFill>
              <a:srgbClr val="374649"/>
            </a:solidFill>
          </a:endParaRPr>
        </a:p>
      </dgm:t>
    </dgm:pt>
    <dgm:pt modelId="{A14652D2-AFA6-4600-B949-D3DED7395B11}">
      <dgm:prSet phldrT="[Text]" custT="1"/>
      <dgm:spPr/>
      <dgm:t>
        <a:bodyPr/>
        <a:lstStyle/>
        <a:p>
          <a:r>
            <a:rPr lang="en-US" sz="1200">
              <a:solidFill>
                <a:srgbClr val="374649"/>
              </a:solidFill>
            </a:rPr>
            <a:t>Tune and optimize for deployment</a:t>
          </a:r>
        </a:p>
      </dgm:t>
    </dgm:pt>
    <dgm:pt modelId="{EDE7312B-C981-45DE-B0BF-F410D3E6D2AF}" type="parTrans" cxnId="{028F722E-B99F-4D8E-8883-FAD5AF3F08EE}">
      <dgm:prSet/>
      <dgm:spPr/>
      <dgm:t>
        <a:bodyPr/>
        <a:lstStyle/>
        <a:p>
          <a:endParaRPr lang="en-US" sz="2000">
            <a:solidFill>
              <a:srgbClr val="374649"/>
            </a:solidFill>
          </a:endParaRPr>
        </a:p>
      </dgm:t>
    </dgm:pt>
    <dgm:pt modelId="{69419618-4BA1-48A8-94F6-53F61A6417C6}" type="sibTrans" cxnId="{028F722E-B99F-4D8E-8883-FAD5AF3F08EE}">
      <dgm:prSet custT="1"/>
      <dgm:spPr/>
      <dgm:t>
        <a:bodyPr/>
        <a:lstStyle/>
        <a:p>
          <a:endParaRPr lang="en-US" sz="700">
            <a:solidFill>
              <a:srgbClr val="374649"/>
            </a:solidFill>
          </a:endParaRPr>
        </a:p>
      </dgm:t>
    </dgm:pt>
    <dgm:pt modelId="{F98D9E95-A180-4B1B-A9BB-4B7AC235B4AE}">
      <dgm:prSet phldrT="[Text]" custT="1"/>
      <dgm:spPr/>
      <dgm:t>
        <a:bodyPr/>
        <a:lstStyle/>
        <a:p>
          <a:r>
            <a:rPr lang="en-US" sz="1200">
              <a:solidFill>
                <a:srgbClr val="374649"/>
              </a:solidFill>
            </a:rPr>
            <a:t>Make predictions</a:t>
          </a:r>
        </a:p>
      </dgm:t>
    </dgm:pt>
    <dgm:pt modelId="{CD417783-B9D9-4244-BB57-D306A64582BF}" type="parTrans" cxnId="{FB3AB6CB-62C0-44B5-97D8-B5316D384630}">
      <dgm:prSet/>
      <dgm:spPr/>
      <dgm:t>
        <a:bodyPr/>
        <a:lstStyle/>
        <a:p>
          <a:endParaRPr lang="en-US" sz="2000">
            <a:solidFill>
              <a:srgbClr val="374649"/>
            </a:solidFill>
          </a:endParaRPr>
        </a:p>
      </dgm:t>
    </dgm:pt>
    <dgm:pt modelId="{BB3AA93B-DFE0-48F0-AEEC-DCD970DA0F8D}" type="sibTrans" cxnId="{FB3AB6CB-62C0-44B5-97D8-B5316D384630}">
      <dgm:prSet custT="1"/>
      <dgm:spPr/>
      <dgm:t>
        <a:bodyPr/>
        <a:lstStyle/>
        <a:p>
          <a:endParaRPr lang="en-US" sz="700">
            <a:solidFill>
              <a:srgbClr val="374649"/>
            </a:solidFill>
          </a:endParaRPr>
        </a:p>
      </dgm:t>
    </dgm:pt>
    <dgm:pt modelId="{6700D7A3-B64A-4C29-99B4-370EF5D223C5}" type="pres">
      <dgm:prSet presAssocID="{551F42DE-7D3B-4C2C-AD43-571F7EE5C6DE}" presName="linearFlow" presStyleCnt="0">
        <dgm:presLayoutVars>
          <dgm:resizeHandles val="exact"/>
        </dgm:presLayoutVars>
      </dgm:prSet>
      <dgm:spPr/>
    </dgm:pt>
    <dgm:pt modelId="{2F1ECFF2-141E-45B6-A717-35E5F12AAE17}" type="pres">
      <dgm:prSet presAssocID="{20DAE243-8319-47BF-9A9A-2B63E7ABA84B}" presName="node" presStyleLbl="node1" presStyleIdx="0" presStyleCnt="9" custScaleX="133829" custLinFactNeighborX="490" custLinFactNeighborY="59599">
        <dgm:presLayoutVars>
          <dgm:bulletEnabled val="1"/>
        </dgm:presLayoutVars>
      </dgm:prSet>
      <dgm:spPr/>
    </dgm:pt>
    <dgm:pt modelId="{3A7E6C85-D970-4261-BB4E-4E53D6A1F2AA}" type="pres">
      <dgm:prSet presAssocID="{793C4416-1159-4EB0-89A1-056DDFB27141}" presName="sibTrans" presStyleLbl="sibTrans2D1" presStyleIdx="0" presStyleCnt="8"/>
      <dgm:spPr/>
    </dgm:pt>
    <dgm:pt modelId="{168D9A62-B736-4F36-A2FD-53AC5A2E615D}" type="pres">
      <dgm:prSet presAssocID="{793C4416-1159-4EB0-89A1-056DDFB27141}" presName="connectorText" presStyleLbl="sibTrans2D1" presStyleIdx="0" presStyleCnt="8"/>
      <dgm:spPr/>
    </dgm:pt>
    <dgm:pt modelId="{FE9519C3-7B94-4C37-8E5E-7502BAF59E4C}" type="pres">
      <dgm:prSet presAssocID="{54CF45FF-DBD0-429C-AE18-4B80221BF9E4}" presName="node" presStyleLbl="node1" presStyleIdx="1" presStyleCnt="9" custScaleX="133829">
        <dgm:presLayoutVars>
          <dgm:bulletEnabled val="1"/>
        </dgm:presLayoutVars>
      </dgm:prSet>
      <dgm:spPr/>
    </dgm:pt>
    <dgm:pt modelId="{D3A19994-B5A1-4E02-A2EC-823A25FA1B26}" type="pres">
      <dgm:prSet presAssocID="{E80443E8-D9E1-48C1-A187-8288DEB17D4F}" presName="sibTrans" presStyleLbl="sibTrans2D1" presStyleIdx="1" presStyleCnt="8"/>
      <dgm:spPr/>
    </dgm:pt>
    <dgm:pt modelId="{7075010B-AFB3-4069-8416-050BFE6FE412}" type="pres">
      <dgm:prSet presAssocID="{E80443E8-D9E1-48C1-A187-8288DEB17D4F}" presName="connectorText" presStyleLbl="sibTrans2D1" presStyleIdx="1" presStyleCnt="8"/>
      <dgm:spPr/>
    </dgm:pt>
    <dgm:pt modelId="{F6C8A3F4-74B6-412D-A8EC-12F863CF0107}" type="pres">
      <dgm:prSet presAssocID="{FC8C2793-F22C-4F6C-9CBA-07CB7BCC63D7}" presName="node" presStyleLbl="node1" presStyleIdx="2" presStyleCnt="9" custScaleX="133786">
        <dgm:presLayoutVars>
          <dgm:bulletEnabled val="1"/>
        </dgm:presLayoutVars>
      </dgm:prSet>
      <dgm:spPr/>
    </dgm:pt>
    <dgm:pt modelId="{30BA974D-9992-4FCA-8FD1-3FAC42AD1813}" type="pres">
      <dgm:prSet presAssocID="{7C96CFAD-6F0E-4371-A392-29B2F6153B0B}" presName="sibTrans" presStyleLbl="sibTrans2D1" presStyleIdx="2" presStyleCnt="8"/>
      <dgm:spPr/>
    </dgm:pt>
    <dgm:pt modelId="{20E1FDF6-73A2-4B51-BB8E-4F1A28E18600}" type="pres">
      <dgm:prSet presAssocID="{7C96CFAD-6F0E-4371-A392-29B2F6153B0B}" presName="connectorText" presStyleLbl="sibTrans2D1" presStyleIdx="2" presStyleCnt="8"/>
      <dgm:spPr/>
    </dgm:pt>
    <dgm:pt modelId="{68FD86DB-3224-4A92-A550-2A82CCB35F7A}" type="pres">
      <dgm:prSet presAssocID="{7E883785-1078-4B75-9431-8B760C0AD7AB}" presName="node" presStyleLbl="node1" presStyleIdx="3" presStyleCnt="9" custScaleX="133829">
        <dgm:presLayoutVars>
          <dgm:bulletEnabled val="1"/>
        </dgm:presLayoutVars>
      </dgm:prSet>
      <dgm:spPr/>
    </dgm:pt>
    <dgm:pt modelId="{FBB7F23C-D49E-4A16-9539-23380A25312C}" type="pres">
      <dgm:prSet presAssocID="{4ED62013-7E1C-49F8-8DC4-0DD112187E4E}" presName="sibTrans" presStyleLbl="sibTrans2D1" presStyleIdx="3" presStyleCnt="8"/>
      <dgm:spPr/>
    </dgm:pt>
    <dgm:pt modelId="{4DAC9903-B743-4821-8200-15428D96587D}" type="pres">
      <dgm:prSet presAssocID="{4ED62013-7E1C-49F8-8DC4-0DD112187E4E}" presName="connectorText" presStyleLbl="sibTrans2D1" presStyleIdx="3" presStyleCnt="8"/>
      <dgm:spPr/>
    </dgm:pt>
    <dgm:pt modelId="{36512DCD-64A1-4547-A527-BD07AAC2A896}" type="pres">
      <dgm:prSet presAssocID="{1551F8B8-36F6-4DE6-857B-B9E30168B6AB}" presName="node" presStyleLbl="node1" presStyleIdx="4" presStyleCnt="9" custScaleX="133829">
        <dgm:presLayoutVars>
          <dgm:bulletEnabled val="1"/>
        </dgm:presLayoutVars>
      </dgm:prSet>
      <dgm:spPr/>
    </dgm:pt>
    <dgm:pt modelId="{517C1EFB-944D-450A-BD08-EB29E489EAC9}" type="pres">
      <dgm:prSet presAssocID="{C4AC0B46-99BB-4345-9535-0C63D23EAA6B}" presName="sibTrans" presStyleLbl="sibTrans2D1" presStyleIdx="4" presStyleCnt="8"/>
      <dgm:spPr/>
    </dgm:pt>
    <dgm:pt modelId="{FF4D0D74-DF75-4394-B9EA-82C3F34EFD8B}" type="pres">
      <dgm:prSet presAssocID="{C4AC0B46-99BB-4345-9535-0C63D23EAA6B}" presName="connectorText" presStyleLbl="sibTrans2D1" presStyleIdx="4" presStyleCnt="8"/>
      <dgm:spPr/>
    </dgm:pt>
    <dgm:pt modelId="{EF513510-8EC8-4705-8206-3F4A8FAE5823}" type="pres">
      <dgm:prSet presAssocID="{DD5179C0-9017-4754-9443-A87A69F41EA8}" presName="node" presStyleLbl="node1" presStyleIdx="5" presStyleCnt="9" custScaleX="133829">
        <dgm:presLayoutVars>
          <dgm:bulletEnabled val="1"/>
        </dgm:presLayoutVars>
      </dgm:prSet>
      <dgm:spPr/>
    </dgm:pt>
    <dgm:pt modelId="{4B61D874-1FF3-475C-A560-C6171E20B4AB}" type="pres">
      <dgm:prSet presAssocID="{DF1E1738-4755-4852-92DC-24F98E0F4F46}" presName="sibTrans" presStyleLbl="sibTrans2D1" presStyleIdx="5" presStyleCnt="8"/>
      <dgm:spPr/>
    </dgm:pt>
    <dgm:pt modelId="{42A9A717-9ED8-422E-B83E-6774415C9DE0}" type="pres">
      <dgm:prSet presAssocID="{DF1E1738-4755-4852-92DC-24F98E0F4F46}" presName="connectorText" presStyleLbl="sibTrans2D1" presStyleIdx="5" presStyleCnt="8"/>
      <dgm:spPr/>
    </dgm:pt>
    <dgm:pt modelId="{206BF387-A537-4806-9477-04D08AFDF5C0}" type="pres">
      <dgm:prSet presAssocID="{A14652D2-AFA6-4600-B949-D3DED7395B11}" presName="node" presStyleLbl="node1" presStyleIdx="6" presStyleCnt="9" custScaleX="133829">
        <dgm:presLayoutVars>
          <dgm:bulletEnabled val="1"/>
        </dgm:presLayoutVars>
      </dgm:prSet>
      <dgm:spPr/>
    </dgm:pt>
    <dgm:pt modelId="{002FE7C2-8E24-486A-9849-5EE75E51E74A}" type="pres">
      <dgm:prSet presAssocID="{69419618-4BA1-48A8-94F6-53F61A6417C6}" presName="sibTrans" presStyleLbl="sibTrans2D1" presStyleIdx="6" presStyleCnt="8"/>
      <dgm:spPr/>
    </dgm:pt>
    <dgm:pt modelId="{B304DC97-0638-48E8-97CE-7FD9481D8F2B}" type="pres">
      <dgm:prSet presAssocID="{69419618-4BA1-48A8-94F6-53F61A6417C6}" presName="connectorText" presStyleLbl="sibTrans2D1" presStyleIdx="6" presStyleCnt="8"/>
      <dgm:spPr/>
    </dgm:pt>
    <dgm:pt modelId="{D3B34712-C106-4EA1-9733-24098798B79B}" type="pres">
      <dgm:prSet presAssocID="{F98D9E95-A180-4B1B-A9BB-4B7AC235B4AE}" presName="node" presStyleLbl="node1" presStyleIdx="7" presStyleCnt="9" custScaleX="133829">
        <dgm:presLayoutVars>
          <dgm:bulletEnabled val="1"/>
        </dgm:presLayoutVars>
      </dgm:prSet>
      <dgm:spPr/>
    </dgm:pt>
    <dgm:pt modelId="{D5E15BF9-F70D-4F26-8925-C21CD89FBD14}" type="pres">
      <dgm:prSet presAssocID="{BB3AA93B-DFE0-48F0-AEEC-DCD970DA0F8D}" presName="sibTrans" presStyleLbl="sibTrans2D1" presStyleIdx="7" presStyleCnt="8"/>
      <dgm:spPr/>
    </dgm:pt>
    <dgm:pt modelId="{145454F8-016B-454C-A508-F3C8CAB42B95}" type="pres">
      <dgm:prSet presAssocID="{BB3AA93B-DFE0-48F0-AEEC-DCD970DA0F8D}" presName="connectorText" presStyleLbl="sibTrans2D1" presStyleIdx="7" presStyleCnt="8"/>
      <dgm:spPr/>
    </dgm:pt>
    <dgm:pt modelId="{1F3FC7CA-D606-479D-88A1-FFA777F7D861}" type="pres">
      <dgm:prSet presAssocID="{27590E0B-FFBC-4CC0-BEB8-B44F4CCE0676}" presName="node" presStyleLbl="node1" presStyleIdx="8" presStyleCnt="9" custScaleX="133829">
        <dgm:presLayoutVars>
          <dgm:bulletEnabled val="1"/>
        </dgm:presLayoutVars>
      </dgm:prSet>
      <dgm:spPr/>
    </dgm:pt>
  </dgm:ptLst>
  <dgm:cxnLst>
    <dgm:cxn modelId="{A864D207-2FB7-4D6F-BBA8-0CB8CE8671C7}" type="presOf" srcId="{C4AC0B46-99BB-4345-9535-0C63D23EAA6B}" destId="{517C1EFB-944D-450A-BD08-EB29E489EAC9}" srcOrd="0" destOrd="0" presId="urn:microsoft.com/office/officeart/2005/8/layout/process2"/>
    <dgm:cxn modelId="{46B98D12-4CAA-4068-8809-E6F31570A1B1}" type="presOf" srcId="{4ED62013-7E1C-49F8-8DC4-0DD112187E4E}" destId="{4DAC9903-B743-4821-8200-15428D96587D}" srcOrd="1" destOrd="0" presId="urn:microsoft.com/office/officeart/2005/8/layout/process2"/>
    <dgm:cxn modelId="{4D708C16-D53F-44D0-9C48-E6CDB2ABE55D}" type="presOf" srcId="{E80443E8-D9E1-48C1-A187-8288DEB17D4F}" destId="{D3A19994-B5A1-4E02-A2EC-823A25FA1B26}" srcOrd="0" destOrd="0" presId="urn:microsoft.com/office/officeart/2005/8/layout/process2"/>
    <dgm:cxn modelId="{D6ACA71C-F46A-4BC1-9F00-6ADD228190B2}" type="presOf" srcId="{E80443E8-D9E1-48C1-A187-8288DEB17D4F}" destId="{7075010B-AFB3-4069-8416-050BFE6FE412}" srcOrd="1" destOrd="0" presId="urn:microsoft.com/office/officeart/2005/8/layout/process2"/>
    <dgm:cxn modelId="{3850C625-7C12-475E-AF8E-A8A57B7DD662}" type="presOf" srcId="{C4AC0B46-99BB-4345-9535-0C63D23EAA6B}" destId="{FF4D0D74-DF75-4394-B9EA-82C3F34EFD8B}" srcOrd="1" destOrd="0" presId="urn:microsoft.com/office/officeart/2005/8/layout/process2"/>
    <dgm:cxn modelId="{988D0D26-A7DD-40F1-9263-C82C614A35CA}" type="presOf" srcId="{DF1E1738-4755-4852-92DC-24F98E0F4F46}" destId="{42A9A717-9ED8-422E-B83E-6774415C9DE0}" srcOrd="1" destOrd="0" presId="urn:microsoft.com/office/officeart/2005/8/layout/process2"/>
    <dgm:cxn modelId="{3892642B-6D57-44C4-A128-F62FDB3311CB}" srcId="{551F42DE-7D3B-4C2C-AD43-571F7EE5C6DE}" destId="{1551F8B8-36F6-4DE6-857B-B9E30168B6AB}" srcOrd="4" destOrd="0" parTransId="{01161AE7-273B-4759-8BE7-49A60F0CE256}" sibTransId="{C4AC0B46-99BB-4345-9535-0C63D23EAA6B}"/>
    <dgm:cxn modelId="{028F722E-B99F-4D8E-8883-FAD5AF3F08EE}" srcId="{551F42DE-7D3B-4C2C-AD43-571F7EE5C6DE}" destId="{A14652D2-AFA6-4600-B949-D3DED7395B11}" srcOrd="6" destOrd="0" parTransId="{EDE7312B-C981-45DE-B0BF-F410D3E6D2AF}" sibTransId="{69419618-4BA1-48A8-94F6-53F61A6417C6}"/>
    <dgm:cxn modelId="{CF316335-E228-48DE-833E-77E9170BD057}" type="presOf" srcId="{54CF45FF-DBD0-429C-AE18-4B80221BF9E4}" destId="{FE9519C3-7B94-4C37-8E5E-7502BAF59E4C}" srcOrd="0" destOrd="0" presId="urn:microsoft.com/office/officeart/2005/8/layout/process2"/>
    <dgm:cxn modelId="{13AB7B5C-E969-4B6B-9D93-EF262B5EC3D6}" srcId="{551F42DE-7D3B-4C2C-AD43-571F7EE5C6DE}" destId="{27590E0B-FFBC-4CC0-BEB8-B44F4CCE0676}" srcOrd="8" destOrd="0" parTransId="{BFC23EAE-68FA-4912-88ED-9E36D1A3A33C}" sibTransId="{4707D28D-5AA3-458D-BD34-310A0F81B630}"/>
    <dgm:cxn modelId="{0FD7C060-FA40-4FE7-B98F-99FC9A401EF6}" type="presOf" srcId="{20DAE243-8319-47BF-9A9A-2B63E7ABA84B}" destId="{2F1ECFF2-141E-45B6-A717-35E5F12AAE17}" srcOrd="0" destOrd="0" presId="urn:microsoft.com/office/officeart/2005/8/layout/process2"/>
    <dgm:cxn modelId="{59CF3562-DA9D-4112-889A-9DA1521DA778}" type="presOf" srcId="{A14652D2-AFA6-4600-B949-D3DED7395B11}" destId="{206BF387-A537-4806-9477-04D08AFDF5C0}" srcOrd="0" destOrd="0" presId="urn:microsoft.com/office/officeart/2005/8/layout/process2"/>
    <dgm:cxn modelId="{9BE4BC62-D16B-4BDB-A718-DB51113DE55F}" type="presOf" srcId="{7E883785-1078-4B75-9431-8B760C0AD7AB}" destId="{68FD86DB-3224-4A92-A550-2A82CCB35F7A}" srcOrd="0" destOrd="0" presId="urn:microsoft.com/office/officeart/2005/8/layout/process2"/>
    <dgm:cxn modelId="{2508FA4A-5B76-469B-B1A1-3C1A5C5EDCAF}" type="presOf" srcId="{1551F8B8-36F6-4DE6-857B-B9E30168B6AB}" destId="{36512DCD-64A1-4547-A527-BD07AAC2A896}" srcOrd="0" destOrd="0" presId="urn:microsoft.com/office/officeart/2005/8/layout/process2"/>
    <dgm:cxn modelId="{68A0A84B-C91C-43F9-A70A-3117DCF63C37}" srcId="{551F42DE-7D3B-4C2C-AD43-571F7EE5C6DE}" destId="{20DAE243-8319-47BF-9A9A-2B63E7ABA84B}" srcOrd="0" destOrd="0" parTransId="{EDA98C11-2776-4640-AD67-6D7956FE51A1}" sibTransId="{793C4416-1159-4EB0-89A1-056DDFB27141}"/>
    <dgm:cxn modelId="{1BEFEA6B-F5B9-40AD-A88A-7BB1FEE605CC}" type="presOf" srcId="{DF1E1738-4755-4852-92DC-24F98E0F4F46}" destId="{4B61D874-1FF3-475C-A560-C6171E20B4AB}" srcOrd="0" destOrd="0" presId="urn:microsoft.com/office/officeart/2005/8/layout/process2"/>
    <dgm:cxn modelId="{AE8A4E71-1C65-4988-B927-8556A12A8960}" type="presOf" srcId="{69419618-4BA1-48A8-94F6-53F61A6417C6}" destId="{B304DC97-0638-48E8-97CE-7FD9481D8F2B}" srcOrd="1" destOrd="0" presId="urn:microsoft.com/office/officeart/2005/8/layout/process2"/>
    <dgm:cxn modelId="{19FE5A53-EEB9-40D5-8788-15ADEBB670A5}" srcId="{551F42DE-7D3B-4C2C-AD43-571F7EE5C6DE}" destId="{7E883785-1078-4B75-9431-8B760C0AD7AB}" srcOrd="3" destOrd="0" parTransId="{DA1BC6AE-0979-4809-946A-3FFAB1A9B6AD}" sibTransId="{4ED62013-7E1C-49F8-8DC4-0DD112187E4E}"/>
    <dgm:cxn modelId="{6D6F8874-1D66-4284-86D6-F02BE5ABCBCC}" type="presOf" srcId="{BB3AA93B-DFE0-48F0-AEEC-DCD970DA0F8D}" destId="{145454F8-016B-454C-A508-F3C8CAB42B95}" srcOrd="1" destOrd="0" presId="urn:microsoft.com/office/officeart/2005/8/layout/process2"/>
    <dgm:cxn modelId="{253E8A54-BC8A-4A3A-BFED-3B39E6456CFB}" srcId="{551F42DE-7D3B-4C2C-AD43-571F7EE5C6DE}" destId="{54CF45FF-DBD0-429C-AE18-4B80221BF9E4}" srcOrd="1" destOrd="0" parTransId="{17D3E7AD-3890-4A3E-971C-11165831CB6E}" sibTransId="{E80443E8-D9E1-48C1-A187-8288DEB17D4F}"/>
    <dgm:cxn modelId="{0DABFB55-CCBB-40C6-B647-0C136D97E84A}" type="presOf" srcId="{69419618-4BA1-48A8-94F6-53F61A6417C6}" destId="{002FE7C2-8E24-486A-9849-5EE75E51E74A}" srcOrd="0" destOrd="0" presId="urn:microsoft.com/office/officeart/2005/8/layout/process2"/>
    <dgm:cxn modelId="{B2D3AC89-A6D1-41C0-A0C4-E964F3C31BE9}" type="presOf" srcId="{FC8C2793-F22C-4F6C-9CBA-07CB7BCC63D7}" destId="{F6C8A3F4-74B6-412D-A8EC-12F863CF0107}" srcOrd="0" destOrd="0" presId="urn:microsoft.com/office/officeart/2005/8/layout/process2"/>
    <dgm:cxn modelId="{2F135695-1859-41F9-845B-D85530E39426}" type="presOf" srcId="{551F42DE-7D3B-4C2C-AD43-571F7EE5C6DE}" destId="{6700D7A3-B64A-4C29-99B4-370EF5D223C5}" srcOrd="0" destOrd="0" presId="urn:microsoft.com/office/officeart/2005/8/layout/process2"/>
    <dgm:cxn modelId="{5033E797-3143-416D-8832-5D5C92C5BC67}" type="presOf" srcId="{4ED62013-7E1C-49F8-8DC4-0DD112187E4E}" destId="{FBB7F23C-D49E-4A16-9539-23380A25312C}" srcOrd="0" destOrd="0" presId="urn:microsoft.com/office/officeart/2005/8/layout/process2"/>
    <dgm:cxn modelId="{FCE9EF97-5D40-481C-8B23-38B10312B68A}" type="presOf" srcId="{7C96CFAD-6F0E-4371-A392-29B2F6153B0B}" destId="{30BA974D-9992-4FCA-8FD1-3FAC42AD1813}" srcOrd="0" destOrd="0" presId="urn:microsoft.com/office/officeart/2005/8/layout/process2"/>
    <dgm:cxn modelId="{C4BFFB99-2CD7-4A99-8C8C-3D5C9265B1DD}" type="presOf" srcId="{F98D9E95-A180-4B1B-A9BB-4B7AC235B4AE}" destId="{D3B34712-C106-4EA1-9733-24098798B79B}" srcOrd="0" destOrd="0" presId="urn:microsoft.com/office/officeart/2005/8/layout/process2"/>
    <dgm:cxn modelId="{FF2B20A9-3EE0-466B-B508-0347A73979B3}" type="presOf" srcId="{7C96CFAD-6F0E-4371-A392-29B2F6153B0B}" destId="{20E1FDF6-73A2-4B51-BB8E-4F1A28E18600}" srcOrd="1" destOrd="0" presId="urn:microsoft.com/office/officeart/2005/8/layout/process2"/>
    <dgm:cxn modelId="{7803D2AB-CBBA-4A55-AD22-9D9EF3CA4FF5}" type="presOf" srcId="{DD5179C0-9017-4754-9443-A87A69F41EA8}" destId="{EF513510-8EC8-4705-8206-3F4A8FAE5823}" srcOrd="0" destOrd="0" presId="urn:microsoft.com/office/officeart/2005/8/layout/process2"/>
    <dgm:cxn modelId="{F1AB63B3-728F-438B-BEA9-AD2DA788F2E1}" srcId="{551F42DE-7D3B-4C2C-AD43-571F7EE5C6DE}" destId="{DD5179C0-9017-4754-9443-A87A69F41EA8}" srcOrd="5" destOrd="0" parTransId="{F1E5DE92-2FE7-45ED-A0E0-FD2BF0C1C2CF}" sibTransId="{DF1E1738-4755-4852-92DC-24F98E0F4F46}"/>
    <dgm:cxn modelId="{613FBCBE-C5C6-4178-8513-594C06AB9F64}" type="presOf" srcId="{793C4416-1159-4EB0-89A1-056DDFB27141}" destId="{3A7E6C85-D970-4261-BB4E-4E53D6A1F2AA}" srcOrd="0" destOrd="0" presId="urn:microsoft.com/office/officeart/2005/8/layout/process2"/>
    <dgm:cxn modelId="{FB3AB6CB-62C0-44B5-97D8-B5316D384630}" srcId="{551F42DE-7D3B-4C2C-AD43-571F7EE5C6DE}" destId="{F98D9E95-A180-4B1B-A9BB-4B7AC235B4AE}" srcOrd="7" destOrd="0" parTransId="{CD417783-B9D9-4244-BB57-D306A64582BF}" sibTransId="{BB3AA93B-DFE0-48F0-AEEC-DCD970DA0F8D}"/>
    <dgm:cxn modelId="{BC24FADD-B121-411B-9D66-793DD08C78F4}" srcId="{551F42DE-7D3B-4C2C-AD43-571F7EE5C6DE}" destId="{FC8C2793-F22C-4F6C-9CBA-07CB7BCC63D7}" srcOrd="2" destOrd="0" parTransId="{5C28E7A9-EBF9-4A52-91FD-3A4390B3D361}" sibTransId="{7C96CFAD-6F0E-4371-A392-29B2F6153B0B}"/>
    <dgm:cxn modelId="{2D425FE6-9DC3-47D5-8A37-64B3F9D9742C}" type="presOf" srcId="{27590E0B-FFBC-4CC0-BEB8-B44F4CCE0676}" destId="{1F3FC7CA-D606-479D-88A1-FFA777F7D861}" srcOrd="0" destOrd="0" presId="urn:microsoft.com/office/officeart/2005/8/layout/process2"/>
    <dgm:cxn modelId="{957A0BF7-9B7D-4B05-9927-9D419D7CBD09}" type="presOf" srcId="{BB3AA93B-DFE0-48F0-AEEC-DCD970DA0F8D}" destId="{D5E15BF9-F70D-4F26-8925-C21CD89FBD14}" srcOrd="0" destOrd="0" presId="urn:microsoft.com/office/officeart/2005/8/layout/process2"/>
    <dgm:cxn modelId="{9CB54CFC-6E90-409F-AFE0-A65A1877C4A4}" type="presOf" srcId="{793C4416-1159-4EB0-89A1-056DDFB27141}" destId="{168D9A62-B736-4F36-A2FD-53AC5A2E615D}" srcOrd="1" destOrd="0" presId="urn:microsoft.com/office/officeart/2005/8/layout/process2"/>
    <dgm:cxn modelId="{A6E9F6D2-D52B-42EC-AA95-FF23D7DACD08}" type="presParOf" srcId="{6700D7A3-B64A-4C29-99B4-370EF5D223C5}" destId="{2F1ECFF2-141E-45B6-A717-35E5F12AAE17}" srcOrd="0" destOrd="0" presId="urn:microsoft.com/office/officeart/2005/8/layout/process2"/>
    <dgm:cxn modelId="{6F3EE544-7004-48DA-8F85-33AF342E3219}" type="presParOf" srcId="{6700D7A3-B64A-4C29-99B4-370EF5D223C5}" destId="{3A7E6C85-D970-4261-BB4E-4E53D6A1F2AA}" srcOrd="1" destOrd="0" presId="urn:microsoft.com/office/officeart/2005/8/layout/process2"/>
    <dgm:cxn modelId="{66CE0522-CA3B-41F7-8ACC-279F5C1BF34E}" type="presParOf" srcId="{3A7E6C85-D970-4261-BB4E-4E53D6A1F2AA}" destId="{168D9A62-B736-4F36-A2FD-53AC5A2E615D}" srcOrd="0" destOrd="0" presId="urn:microsoft.com/office/officeart/2005/8/layout/process2"/>
    <dgm:cxn modelId="{1D73F45D-B41C-4F45-9F85-3C84F67FF09C}" type="presParOf" srcId="{6700D7A3-B64A-4C29-99B4-370EF5D223C5}" destId="{FE9519C3-7B94-4C37-8E5E-7502BAF59E4C}" srcOrd="2" destOrd="0" presId="urn:microsoft.com/office/officeart/2005/8/layout/process2"/>
    <dgm:cxn modelId="{A80F3F05-8A62-4ACA-A60B-D89BBEF79338}" type="presParOf" srcId="{6700D7A3-B64A-4C29-99B4-370EF5D223C5}" destId="{D3A19994-B5A1-4E02-A2EC-823A25FA1B26}" srcOrd="3" destOrd="0" presId="urn:microsoft.com/office/officeart/2005/8/layout/process2"/>
    <dgm:cxn modelId="{0F4182E9-6C0C-4EDC-81B9-F7094AE203A1}" type="presParOf" srcId="{D3A19994-B5A1-4E02-A2EC-823A25FA1B26}" destId="{7075010B-AFB3-4069-8416-050BFE6FE412}" srcOrd="0" destOrd="0" presId="urn:microsoft.com/office/officeart/2005/8/layout/process2"/>
    <dgm:cxn modelId="{FDD33C93-57AC-4EA5-BC0E-70AA0CC3E47A}" type="presParOf" srcId="{6700D7A3-B64A-4C29-99B4-370EF5D223C5}" destId="{F6C8A3F4-74B6-412D-A8EC-12F863CF0107}" srcOrd="4" destOrd="0" presId="urn:microsoft.com/office/officeart/2005/8/layout/process2"/>
    <dgm:cxn modelId="{2CEB21AC-45C1-4C15-BB70-07C552E6EC84}" type="presParOf" srcId="{6700D7A3-B64A-4C29-99B4-370EF5D223C5}" destId="{30BA974D-9992-4FCA-8FD1-3FAC42AD1813}" srcOrd="5" destOrd="0" presId="urn:microsoft.com/office/officeart/2005/8/layout/process2"/>
    <dgm:cxn modelId="{8279583E-3FD6-485C-B075-89D9E70DFA1F}" type="presParOf" srcId="{30BA974D-9992-4FCA-8FD1-3FAC42AD1813}" destId="{20E1FDF6-73A2-4B51-BB8E-4F1A28E18600}" srcOrd="0" destOrd="0" presId="urn:microsoft.com/office/officeart/2005/8/layout/process2"/>
    <dgm:cxn modelId="{15FB322E-B351-449F-A5A2-D85AF33E4053}" type="presParOf" srcId="{6700D7A3-B64A-4C29-99B4-370EF5D223C5}" destId="{68FD86DB-3224-4A92-A550-2A82CCB35F7A}" srcOrd="6" destOrd="0" presId="urn:microsoft.com/office/officeart/2005/8/layout/process2"/>
    <dgm:cxn modelId="{85249479-EF6B-461D-8FDC-2D266206B8EC}" type="presParOf" srcId="{6700D7A3-B64A-4C29-99B4-370EF5D223C5}" destId="{FBB7F23C-D49E-4A16-9539-23380A25312C}" srcOrd="7" destOrd="0" presId="urn:microsoft.com/office/officeart/2005/8/layout/process2"/>
    <dgm:cxn modelId="{922C2580-A6E6-45B1-9176-180FE98A1719}" type="presParOf" srcId="{FBB7F23C-D49E-4A16-9539-23380A25312C}" destId="{4DAC9903-B743-4821-8200-15428D96587D}" srcOrd="0" destOrd="0" presId="urn:microsoft.com/office/officeart/2005/8/layout/process2"/>
    <dgm:cxn modelId="{3A48A1E0-5C0A-4950-B429-3A10C3D8AECA}" type="presParOf" srcId="{6700D7A3-B64A-4C29-99B4-370EF5D223C5}" destId="{36512DCD-64A1-4547-A527-BD07AAC2A896}" srcOrd="8" destOrd="0" presId="urn:microsoft.com/office/officeart/2005/8/layout/process2"/>
    <dgm:cxn modelId="{037EC1A7-E423-456D-95B6-7CE218A2AD20}" type="presParOf" srcId="{6700D7A3-B64A-4C29-99B4-370EF5D223C5}" destId="{517C1EFB-944D-450A-BD08-EB29E489EAC9}" srcOrd="9" destOrd="0" presId="urn:microsoft.com/office/officeart/2005/8/layout/process2"/>
    <dgm:cxn modelId="{6BF509F8-D3AA-4C0E-B451-E52C28C910DA}" type="presParOf" srcId="{517C1EFB-944D-450A-BD08-EB29E489EAC9}" destId="{FF4D0D74-DF75-4394-B9EA-82C3F34EFD8B}" srcOrd="0" destOrd="0" presId="urn:microsoft.com/office/officeart/2005/8/layout/process2"/>
    <dgm:cxn modelId="{CF23B07F-64BD-468E-B347-DB19CFC3AEA4}" type="presParOf" srcId="{6700D7A3-B64A-4C29-99B4-370EF5D223C5}" destId="{EF513510-8EC8-4705-8206-3F4A8FAE5823}" srcOrd="10" destOrd="0" presId="urn:microsoft.com/office/officeart/2005/8/layout/process2"/>
    <dgm:cxn modelId="{EACD77FD-EE0A-4863-A133-37F134A48BD8}" type="presParOf" srcId="{6700D7A3-B64A-4C29-99B4-370EF5D223C5}" destId="{4B61D874-1FF3-475C-A560-C6171E20B4AB}" srcOrd="11" destOrd="0" presId="urn:microsoft.com/office/officeart/2005/8/layout/process2"/>
    <dgm:cxn modelId="{8E1D937D-4D25-4A1D-A2C8-D2986D6BF7FF}" type="presParOf" srcId="{4B61D874-1FF3-475C-A560-C6171E20B4AB}" destId="{42A9A717-9ED8-422E-B83E-6774415C9DE0}" srcOrd="0" destOrd="0" presId="urn:microsoft.com/office/officeart/2005/8/layout/process2"/>
    <dgm:cxn modelId="{7D71197B-6ECB-4B30-847C-5C55EA3AB011}" type="presParOf" srcId="{6700D7A3-B64A-4C29-99B4-370EF5D223C5}" destId="{206BF387-A537-4806-9477-04D08AFDF5C0}" srcOrd="12" destOrd="0" presId="urn:microsoft.com/office/officeart/2005/8/layout/process2"/>
    <dgm:cxn modelId="{AB625C16-177A-44E3-B3EC-0943F1110D41}" type="presParOf" srcId="{6700D7A3-B64A-4C29-99B4-370EF5D223C5}" destId="{002FE7C2-8E24-486A-9849-5EE75E51E74A}" srcOrd="13" destOrd="0" presId="urn:microsoft.com/office/officeart/2005/8/layout/process2"/>
    <dgm:cxn modelId="{A2D2B941-E430-41FA-B9C4-283C454958B3}" type="presParOf" srcId="{002FE7C2-8E24-486A-9849-5EE75E51E74A}" destId="{B304DC97-0638-48E8-97CE-7FD9481D8F2B}" srcOrd="0" destOrd="0" presId="urn:microsoft.com/office/officeart/2005/8/layout/process2"/>
    <dgm:cxn modelId="{77FD7079-430E-43C6-B0BD-7FC354E26273}" type="presParOf" srcId="{6700D7A3-B64A-4C29-99B4-370EF5D223C5}" destId="{D3B34712-C106-4EA1-9733-24098798B79B}" srcOrd="14" destOrd="0" presId="urn:microsoft.com/office/officeart/2005/8/layout/process2"/>
    <dgm:cxn modelId="{36F9A602-8FE4-4C4D-AA7A-36A84438E4D8}" type="presParOf" srcId="{6700D7A3-B64A-4C29-99B4-370EF5D223C5}" destId="{D5E15BF9-F70D-4F26-8925-C21CD89FBD14}" srcOrd="15" destOrd="0" presId="urn:microsoft.com/office/officeart/2005/8/layout/process2"/>
    <dgm:cxn modelId="{A5F1681A-6427-4DF6-AA37-D059428A868E}" type="presParOf" srcId="{D5E15BF9-F70D-4F26-8925-C21CD89FBD14}" destId="{145454F8-016B-454C-A508-F3C8CAB42B95}" srcOrd="0" destOrd="0" presId="urn:microsoft.com/office/officeart/2005/8/layout/process2"/>
    <dgm:cxn modelId="{FD6EE9F4-FD60-4D47-BB8B-54D215B98E18}" type="presParOf" srcId="{6700D7A3-B64A-4C29-99B4-370EF5D223C5}" destId="{1F3FC7CA-D606-479D-88A1-FFA777F7D861}" srcOrd="1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ECFF2-141E-45B6-A717-35E5F12AAE17}">
      <dsp:nvSpPr>
        <dsp:cNvPr id="0" name=""/>
        <dsp:cNvSpPr/>
      </dsp:nvSpPr>
      <dsp:spPr>
        <a:xfrm>
          <a:off x="3011865" y="15677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Identify the ML problem</a:t>
          </a:r>
        </a:p>
      </dsp:txBody>
      <dsp:txXfrm>
        <a:off x="3026874" y="171784"/>
        <a:ext cx="2713175" cy="482425"/>
      </dsp:txXfrm>
    </dsp:sp>
    <dsp:sp modelId="{3A7E6C85-D970-4261-BB4E-4E53D6A1F2AA}">
      <dsp:nvSpPr>
        <dsp:cNvPr id="0" name=""/>
        <dsp:cNvSpPr/>
      </dsp:nvSpPr>
      <dsp:spPr>
        <a:xfrm rot="5456051">
          <a:off x="4339616" y="605677"/>
          <a:ext cx="77647"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9450" y="682155"/>
        <a:ext cx="138359" cy="54353"/>
      </dsp:txXfrm>
    </dsp:sp>
    <dsp:sp modelId="{FE9519C3-7B94-4C37-8E5E-7502BAF59E4C}">
      <dsp:nvSpPr>
        <dsp:cNvPr id="0" name=""/>
        <dsp:cNvSpPr/>
      </dsp:nvSpPr>
      <dsp:spPr>
        <a:xfrm>
          <a:off x="3001821" y="77273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Collect and prepare your training data</a:t>
          </a:r>
        </a:p>
      </dsp:txBody>
      <dsp:txXfrm>
        <a:off x="3016830" y="787744"/>
        <a:ext cx="2713175" cy="482425"/>
      </dsp:txXfrm>
    </dsp:sp>
    <dsp:sp modelId="{D3A19994-B5A1-4E02-A2EC-823A25FA1B26}">
      <dsp:nvSpPr>
        <dsp:cNvPr id="0" name=""/>
        <dsp:cNvSpPr/>
      </dsp:nvSpPr>
      <dsp:spPr>
        <a:xfrm rot="5400000">
          <a:off x="4277334" y="1297990"/>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1317206"/>
        <a:ext cx="138359" cy="134516"/>
      </dsp:txXfrm>
    </dsp:sp>
    <dsp:sp modelId="{F6C8A3F4-74B6-412D-A8EC-12F863CF0107}">
      <dsp:nvSpPr>
        <dsp:cNvPr id="0" name=""/>
        <dsp:cNvSpPr/>
      </dsp:nvSpPr>
      <dsp:spPr>
        <a:xfrm>
          <a:off x="3002261" y="1541401"/>
          <a:ext cx="2742312"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374649"/>
              </a:solidFill>
            </a:rPr>
            <a:t>Feature Engineering (missing values, feature selection, feature transformation)</a:t>
          </a:r>
        </a:p>
      </dsp:txBody>
      <dsp:txXfrm>
        <a:off x="3017270" y="1556410"/>
        <a:ext cx="2712294" cy="482425"/>
      </dsp:txXfrm>
    </dsp:sp>
    <dsp:sp modelId="{30BA974D-9992-4FCA-8FD1-3FAC42AD1813}">
      <dsp:nvSpPr>
        <dsp:cNvPr id="0" name=""/>
        <dsp:cNvSpPr/>
      </dsp:nvSpPr>
      <dsp:spPr>
        <a:xfrm rot="5400000">
          <a:off x="4277334" y="2066656"/>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2085872"/>
        <a:ext cx="138359" cy="134516"/>
      </dsp:txXfrm>
    </dsp:sp>
    <dsp:sp modelId="{68FD86DB-3224-4A92-A550-2A82CCB35F7A}">
      <dsp:nvSpPr>
        <dsp:cNvPr id="0" name=""/>
        <dsp:cNvSpPr/>
      </dsp:nvSpPr>
      <dsp:spPr>
        <a:xfrm>
          <a:off x="3001821" y="2310067"/>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solidFill>
                <a:srgbClr val="374649"/>
              </a:solidFill>
            </a:rPr>
            <a:t>Train the model (select algorithm and tune hyper parameters)</a:t>
          </a:r>
        </a:p>
      </dsp:txBody>
      <dsp:txXfrm>
        <a:off x="3016830" y="2325076"/>
        <a:ext cx="2713175" cy="482425"/>
      </dsp:txXfrm>
    </dsp:sp>
    <dsp:sp modelId="{FBB7F23C-D49E-4A16-9539-23380A25312C}">
      <dsp:nvSpPr>
        <dsp:cNvPr id="0" name=""/>
        <dsp:cNvSpPr/>
      </dsp:nvSpPr>
      <dsp:spPr>
        <a:xfrm rot="5400000">
          <a:off x="4277334" y="2835322"/>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2854538"/>
        <a:ext cx="138359" cy="134516"/>
      </dsp:txXfrm>
    </dsp:sp>
    <dsp:sp modelId="{36512DCD-64A1-4547-A527-BD07AAC2A896}">
      <dsp:nvSpPr>
        <dsp:cNvPr id="0" name=""/>
        <dsp:cNvSpPr/>
      </dsp:nvSpPr>
      <dsp:spPr>
        <a:xfrm>
          <a:off x="3001821" y="3078733"/>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Validation (select metric, Training test split, cross validation)</a:t>
          </a:r>
        </a:p>
      </dsp:txBody>
      <dsp:txXfrm>
        <a:off x="3016830" y="3093742"/>
        <a:ext cx="2713175" cy="482425"/>
      </dsp:txXfrm>
    </dsp:sp>
    <dsp:sp modelId="{517C1EFB-944D-450A-BD08-EB29E489EAC9}">
      <dsp:nvSpPr>
        <dsp:cNvPr id="0" name=""/>
        <dsp:cNvSpPr/>
      </dsp:nvSpPr>
      <dsp:spPr>
        <a:xfrm rot="5400000">
          <a:off x="4277334" y="3603988"/>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3623204"/>
        <a:ext cx="138359" cy="134516"/>
      </dsp:txXfrm>
    </dsp:sp>
    <dsp:sp modelId="{EF513510-8EC8-4705-8206-3F4A8FAE5823}">
      <dsp:nvSpPr>
        <dsp:cNvPr id="0" name=""/>
        <dsp:cNvSpPr/>
      </dsp:nvSpPr>
      <dsp:spPr>
        <a:xfrm>
          <a:off x="3001821" y="3847398"/>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Collect new data and retrain</a:t>
          </a:r>
        </a:p>
      </dsp:txBody>
      <dsp:txXfrm>
        <a:off x="3016830" y="3862407"/>
        <a:ext cx="2713175" cy="482425"/>
      </dsp:txXfrm>
    </dsp:sp>
    <dsp:sp modelId="{4B61D874-1FF3-475C-A560-C6171E20B4AB}">
      <dsp:nvSpPr>
        <dsp:cNvPr id="0" name=""/>
        <dsp:cNvSpPr/>
      </dsp:nvSpPr>
      <dsp:spPr>
        <a:xfrm rot="5400000">
          <a:off x="4277334" y="4372653"/>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4391869"/>
        <a:ext cx="138359" cy="134516"/>
      </dsp:txXfrm>
    </dsp:sp>
    <dsp:sp modelId="{206BF387-A537-4806-9477-04D08AFDF5C0}">
      <dsp:nvSpPr>
        <dsp:cNvPr id="0" name=""/>
        <dsp:cNvSpPr/>
      </dsp:nvSpPr>
      <dsp:spPr>
        <a:xfrm>
          <a:off x="3001821" y="4616064"/>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Tune and optimize for deployment</a:t>
          </a:r>
        </a:p>
      </dsp:txBody>
      <dsp:txXfrm>
        <a:off x="3016830" y="4631073"/>
        <a:ext cx="2713175" cy="482425"/>
      </dsp:txXfrm>
    </dsp:sp>
    <dsp:sp modelId="{002FE7C2-8E24-486A-9849-5EE75E51E74A}">
      <dsp:nvSpPr>
        <dsp:cNvPr id="0" name=""/>
        <dsp:cNvSpPr/>
      </dsp:nvSpPr>
      <dsp:spPr>
        <a:xfrm rot="5400000">
          <a:off x="4277334" y="5141319"/>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5160535"/>
        <a:ext cx="138359" cy="134516"/>
      </dsp:txXfrm>
    </dsp:sp>
    <dsp:sp modelId="{D3B34712-C106-4EA1-9733-24098798B79B}">
      <dsp:nvSpPr>
        <dsp:cNvPr id="0" name=""/>
        <dsp:cNvSpPr/>
      </dsp:nvSpPr>
      <dsp:spPr>
        <a:xfrm>
          <a:off x="3001821" y="5384730"/>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Make predictions</a:t>
          </a:r>
        </a:p>
      </dsp:txBody>
      <dsp:txXfrm>
        <a:off x="3016830" y="5399739"/>
        <a:ext cx="2713175" cy="482425"/>
      </dsp:txXfrm>
    </dsp:sp>
    <dsp:sp modelId="{D5E15BF9-F70D-4F26-8925-C21CD89FBD14}">
      <dsp:nvSpPr>
        <dsp:cNvPr id="0" name=""/>
        <dsp:cNvSpPr/>
      </dsp:nvSpPr>
      <dsp:spPr>
        <a:xfrm rot="5400000">
          <a:off x="4277334" y="5909985"/>
          <a:ext cx="192166" cy="2305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solidFill>
              <a:srgbClr val="374649"/>
            </a:solidFill>
          </a:endParaRPr>
        </a:p>
      </dsp:txBody>
      <dsp:txXfrm rot="-5400000">
        <a:off x="4304238" y="5929201"/>
        <a:ext cx="138359" cy="134516"/>
      </dsp:txXfrm>
    </dsp:sp>
    <dsp:sp modelId="{1F3FC7CA-D606-479D-88A1-FFA777F7D861}">
      <dsp:nvSpPr>
        <dsp:cNvPr id="0" name=""/>
        <dsp:cNvSpPr/>
      </dsp:nvSpPr>
      <dsp:spPr>
        <a:xfrm>
          <a:off x="3001821" y="6153395"/>
          <a:ext cx="2743193" cy="5124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solidFill>
                <a:srgbClr val="374649"/>
              </a:solidFill>
            </a:rPr>
            <a:t>Take action and save $$$ </a:t>
          </a:r>
          <a:r>
            <a:rPr lang="en-US" sz="1200" kern="1200">
              <a:solidFill>
                <a:srgbClr val="374649"/>
              </a:solidFill>
              <a:sym typeface="Wingdings" panose="05000000000000000000" pitchFamily="2" charset="2"/>
            </a:rPr>
            <a:t></a:t>
          </a:r>
          <a:endParaRPr lang="en-US" sz="1200" kern="1200">
            <a:solidFill>
              <a:srgbClr val="374649"/>
            </a:solidFill>
          </a:endParaRPr>
        </a:p>
      </dsp:txBody>
      <dsp:txXfrm>
        <a:off x="3016830" y="6168404"/>
        <a:ext cx="2713175" cy="4824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2/25/2020 4:52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2/25/2020 4:52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2/25/2020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295476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12111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02911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85599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2/25/2020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0317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2/25/2020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58834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5:04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1606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2/25/2020 5:08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324051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2/25/2020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1435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76862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2/25/2020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296705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586615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br>
              <a:rPr lang="en-US" sz="900"/>
            </a:br>
            <a:r>
              <a:rPr lang="en-US" sz="900"/>
              <a:t>The visual uses a p-value of 0.05 to determine the threshold.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133397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2/25/2020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589476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97095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2/25/2020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82838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91410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8014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5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2/25/2020 4:52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9352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2/25/2020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78548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400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4402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2079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0355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952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9486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95205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26245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F2C8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rgbClr val="324649"/>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9"/>
            <a:ext cx="6669658" cy="430887"/>
          </a:xfrm>
        </p:spPr>
        <p:txBody>
          <a:bodyPr anchor="ctr" anchorCtr="0"/>
          <a:lstStyle>
            <a:lvl1pPr marL="0" indent="0">
              <a:spcAft>
                <a:spcPts val="1200"/>
              </a:spcAft>
              <a:buNone/>
              <a:defRPr sz="2800">
                <a:solidFill>
                  <a:srgbClr val="324649"/>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246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324649"/>
                </a:soli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24649"/>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871-72D8-49A4-AEB9-3F012F720C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181AC9-A3DB-4ADF-B233-5182BC745A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BBE173-D2F8-4E1F-BAA7-459C7656882B}"/>
              </a:ext>
            </a:extLst>
          </p:cNvPr>
          <p:cNvSpPr>
            <a:spLocks noGrp="1"/>
          </p:cNvSpPr>
          <p:nvPr>
            <p:ph type="dt" sz="half" idx="10"/>
          </p:nvPr>
        </p:nvSpPr>
        <p:spPr/>
        <p:txBody>
          <a:bodyPr/>
          <a:lstStyle/>
          <a:p>
            <a:fld id="{9F2BC49D-7CDD-4DF0-AD3D-2262BD7A170A}" type="datetimeFigureOut">
              <a:rPr lang="en-US" smtClean="0"/>
              <a:t>2/25/2020</a:t>
            </a:fld>
            <a:endParaRPr lang="en-US"/>
          </a:p>
        </p:txBody>
      </p:sp>
      <p:sp>
        <p:nvSpPr>
          <p:cNvPr id="5" name="Footer Placeholder 4">
            <a:extLst>
              <a:ext uri="{FF2B5EF4-FFF2-40B4-BE49-F238E27FC236}">
                <a16:creationId xmlns:a16="http://schemas.microsoft.com/office/drawing/2014/main" id="{2B0A0F0D-9F41-4CC8-858B-50EC4654C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8818B-E632-4E17-8803-8AF3927A4AB0}"/>
              </a:ext>
            </a:extLst>
          </p:cNvPr>
          <p:cNvSpPr>
            <a:spLocks noGrp="1"/>
          </p:cNvSpPr>
          <p:nvPr>
            <p:ph type="sldNum" sz="quarter" idx="12"/>
          </p:nvPr>
        </p:nvSpPr>
        <p:spPr/>
        <p:txBody>
          <a:bodyPr/>
          <a:lstStyle/>
          <a:p>
            <a:fld id="{D3D4C3EF-557E-4065-96FC-7D5E0885008A}" type="slidenum">
              <a:rPr lang="en-US" smtClean="0"/>
              <a:t>‹#›</a:t>
            </a:fld>
            <a:endParaRPr lang="en-US"/>
          </a:p>
        </p:txBody>
      </p:sp>
    </p:spTree>
    <p:extLst>
      <p:ext uri="{BB962C8B-B14F-4D97-AF65-F5344CB8AC3E}">
        <p14:creationId xmlns:p14="http://schemas.microsoft.com/office/powerpoint/2010/main" val="1773749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95895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1060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632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202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017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978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97324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2898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59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39895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5638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29298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31651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81227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6272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84355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9838344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0674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3565814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475276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719889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10965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684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406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0553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2535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571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449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760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52877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9457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46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73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4246"/>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523832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2" y="457200"/>
            <a:ext cx="11468619" cy="553998"/>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Tree>
    <p:extLst>
      <p:ext uri="{BB962C8B-B14F-4D97-AF65-F5344CB8AC3E}">
        <p14:creationId xmlns:p14="http://schemas.microsoft.com/office/powerpoint/2010/main" val="1928621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2423160" cy="6858001"/>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0"/>
            <a:ext cx="2423160" cy="6858001"/>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2" y="0"/>
            <a:ext cx="2423160" cy="6858001"/>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0"/>
            <a:ext cx="2423160" cy="6858001"/>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6858001"/>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0" y="4243724"/>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4"/>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2" y="4243724"/>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1" y="4243724"/>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1" y="4243724"/>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0" y="1969651"/>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1"/>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2" y="1969651"/>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1" y="1969651"/>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1" y="1969651"/>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174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2192000" cy="6858001"/>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3"/>
            <a:ext cx="1005840" cy="1005840"/>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0"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0"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0"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0"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3564342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8"/>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215206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0"/>
            <a:ext cx="5218177" cy="553998"/>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2" y="1062316"/>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7422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0"/>
            <a:ext cx="2950067" cy="1391478"/>
          </a:xfrm>
        </p:spPr>
        <p:txBody>
          <a:bodyPr/>
          <a:lstStyle/>
          <a:p>
            <a:r>
              <a:rPr lang="en-US"/>
              <a:t>Click to edit Master title style</a:t>
            </a:r>
          </a:p>
        </p:txBody>
      </p:sp>
    </p:spTree>
    <p:extLst>
      <p:ext uri="{BB962C8B-B14F-4D97-AF65-F5344CB8AC3E}">
        <p14:creationId xmlns:p14="http://schemas.microsoft.com/office/powerpoint/2010/main" val="2841937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71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882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a:lum/>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281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0187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13052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0"/>
            <a:ext cx="1527048" cy="1149886"/>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2" y="0"/>
            <a:ext cx="1527048" cy="1149886"/>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0"/>
            <a:ext cx="1527048" cy="1149886"/>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8" y="0"/>
            <a:ext cx="1527048" cy="1149886"/>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0"/>
            <a:ext cx="1527048" cy="1149886"/>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4" y="0"/>
            <a:ext cx="1527048" cy="1149886"/>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0"/>
            <a:ext cx="1527048" cy="1149886"/>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0"/>
            <a:ext cx="1527048" cy="1149886"/>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6"/>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2" y="1140047"/>
            <a:ext cx="1527048" cy="1149886"/>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6"/>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8" y="1140047"/>
            <a:ext cx="1527048" cy="1149886"/>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6"/>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4" y="1140047"/>
            <a:ext cx="1527048" cy="1149886"/>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6"/>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6"/>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6"/>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2" y="2280094"/>
            <a:ext cx="1527048" cy="1149886"/>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6"/>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8" y="2280094"/>
            <a:ext cx="1527048" cy="1149886"/>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6"/>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4" y="2280094"/>
            <a:ext cx="1527048" cy="1149886"/>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6"/>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6"/>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1"/>
            <a:ext cx="1527048" cy="1149886"/>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2" y="3420141"/>
            <a:ext cx="1527048" cy="1149886"/>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1"/>
            <a:ext cx="1527048" cy="1149886"/>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8" y="3420141"/>
            <a:ext cx="1527048" cy="1149886"/>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1"/>
            <a:ext cx="1527048" cy="1149886"/>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4" y="3420141"/>
            <a:ext cx="1527048" cy="1149886"/>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1"/>
            <a:ext cx="1527048" cy="1149886"/>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1"/>
            <a:ext cx="1527048" cy="1149886"/>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8"/>
            <a:ext cx="1527048" cy="1149886"/>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2" y="4560188"/>
            <a:ext cx="1527048" cy="1149886"/>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8"/>
            <a:ext cx="1527048" cy="1149886"/>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8" y="4560188"/>
            <a:ext cx="1527048" cy="1149886"/>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8"/>
            <a:ext cx="1527048" cy="1149886"/>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4" y="4560188"/>
            <a:ext cx="1527048" cy="1149886"/>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8"/>
            <a:ext cx="1527048" cy="1149886"/>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8"/>
            <a:ext cx="1527048" cy="1149886"/>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4"/>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2" y="5700234"/>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4"/>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8" y="5700234"/>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4"/>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4" y="5700234"/>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4"/>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4"/>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3437314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436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7455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2" y="304379"/>
            <a:ext cx="7452360" cy="1463040"/>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2" y="1913501"/>
            <a:ext cx="7452360" cy="1463040"/>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2" y="3522623"/>
            <a:ext cx="7452360" cy="1463040"/>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2" y="5131746"/>
            <a:ext cx="7452360" cy="1463040"/>
          </a:xfrm>
        </p:spPr>
        <p:txBody>
          <a:bodyPr/>
          <a:lstStyle/>
          <a:p>
            <a:endParaRPr lang="en-US"/>
          </a:p>
        </p:txBody>
      </p:sp>
    </p:spTree>
    <p:extLst>
      <p:ext uri="{BB962C8B-B14F-4D97-AF65-F5344CB8AC3E}">
        <p14:creationId xmlns:p14="http://schemas.microsoft.com/office/powerpoint/2010/main" val="327299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8763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0"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0"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0"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0"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0"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0"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0"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0"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0"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0"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0"/>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0" y="2283730"/>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0"/>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0" y="2283730"/>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0"/>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0" y="2283730"/>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0"/>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0" y="2283730"/>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0"/>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0" y="2283730"/>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0"/>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0"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0"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0"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0"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0"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0"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0"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0"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0"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0"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0"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0"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0"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0"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0"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40268654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195538712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5514748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0"/>
            <a:ext cx="8568267" cy="6858000"/>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7"/>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0"/>
            <a:ext cx="2920173" cy="2365263"/>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236123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2152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theme" Target="../theme/theme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image" Target="../media/image1.emf"/><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1.emf"/><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9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77315131"/>
      </p:ext>
    </p:extLst>
  </p:cSld>
  <p:clrMap bg1="lt1" tx1="dk1" bg2="lt2" tx2="dk2" accent1="accent1" accent2="accent2" accent3="accent3" accent4="accent4" accent5="accent5" accent6="accent6" hlink="hlink" folHlink="folHlink"/>
  <p:sldLayoutIdLst>
    <p:sldLayoutId id="2147484837" r:id="rId1"/>
    <p:sldLayoutId id="2147484838" r:id="rId2"/>
    <p:sldLayoutId id="2147484839" r:id="rId3"/>
    <p:sldLayoutId id="2147484840" r:id="rId4"/>
    <p:sldLayoutId id="2147484841" r:id="rId5"/>
    <p:sldLayoutId id="2147484842" r:id="rId6"/>
    <p:sldLayoutId id="2147484843" r:id="rId7"/>
    <p:sldLayoutId id="2147484844" r:id="rId8"/>
    <p:sldLayoutId id="2147484845" r:id="rId9"/>
    <p:sldLayoutId id="2147484846" r:id="rId10"/>
    <p:sldLayoutId id="2147484847" r:id="rId11"/>
    <p:sldLayoutId id="2147484848" r:id="rId12"/>
    <p:sldLayoutId id="2147484849" r:id="rId13"/>
    <p:sldLayoutId id="2147484850" r:id="rId14"/>
    <p:sldLayoutId id="2147484851" r:id="rId15"/>
    <p:sldLayoutId id="2147484852" r:id="rId16"/>
    <p:sldLayoutId id="2147484853" r:id="rId17"/>
    <p:sldLayoutId id="2147484854" r:id="rId18"/>
    <p:sldLayoutId id="2147484855" r:id="rId19"/>
    <p:sldLayoutId id="2147484856" r:id="rId20"/>
    <p:sldLayoutId id="2147484857" r:id="rId21"/>
    <p:sldLayoutId id="2147484858" r:id="rId22"/>
    <p:sldLayoutId id="2147484859" r:id="rId23"/>
    <p:sldLayoutId id="2147484860" r:id="rId24"/>
    <p:sldLayoutId id="2147484861" r:id="rId25"/>
    <p:sldLayoutId id="2147484862" r:id="rId26"/>
    <p:sldLayoutId id="2147484863" r:id="rId27"/>
    <p:sldLayoutId id="2147484864" r:id="rId28"/>
    <p:sldLayoutId id="2147484865" r:id="rId29"/>
    <p:sldLayoutId id="2147484866" r:id="rId30"/>
    <p:sldLayoutId id="2147484867" r:id="rId31"/>
    <p:sldLayoutId id="2147484868" r:id="rId32"/>
    <p:sldLayoutId id="214748486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82173740"/>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hyperlink" Target="https://en.wikipedia.org/wiki/Simple_linear_regressi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8" Type="http://schemas.openxmlformats.org/officeDocument/2006/relationships/hyperlink" Target="https://docs.microsoft.com/en-us/power-bi/visuals/power-bi-visualization-decomposition-tree" TargetMode="External"/><Relationship Id="rId3" Type="http://schemas.openxmlformats.org/officeDocument/2006/relationships/hyperlink" Target="https://docs.microsoft.com/en-us/power-bi/service-machine-learning-automated" TargetMode="External"/><Relationship Id="rId7" Type="http://schemas.openxmlformats.org/officeDocument/2006/relationships/hyperlink" Target="https://docs.microsoft.com/en-us/power-bi/service-cognitive-service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docs.microsoft.com/en-us/power-bi/visuals/power-bi-visualization-influencers" TargetMode="External"/><Relationship Id="rId5" Type="http://schemas.openxmlformats.org/officeDocument/2006/relationships/hyperlink" Target="https://docs.microsoft.com/en-us/power-bi/natural-language/q-and-a-intro" TargetMode="External"/><Relationship Id="rId4" Type="http://schemas.openxmlformats.org/officeDocument/2006/relationships/hyperlink" Target="https://docs.microsoft.com/en-us/power-bi/service-tutorial-build-machine-learning-mode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C210AA-FF1C-4F14-A0DE-DD0C02D0ED8C}"/>
              </a:ext>
            </a:extLst>
          </p:cNvPr>
          <p:cNvSpPr>
            <a:spLocks noGrp="1"/>
          </p:cNvSpPr>
          <p:nvPr>
            <p:ph type="title"/>
          </p:nvPr>
        </p:nvSpPr>
        <p:spPr>
          <a:xfrm>
            <a:off x="558460" y="3179701"/>
            <a:ext cx="9786554" cy="498598"/>
          </a:xfrm>
        </p:spPr>
        <p:txBody>
          <a:bodyPr/>
          <a:lstStyle/>
          <a:p>
            <a:r>
              <a:rPr lang="en-US" dirty="0"/>
              <a:t>Machine Learning and Power BI</a:t>
            </a:r>
          </a:p>
        </p:txBody>
      </p:sp>
    </p:spTree>
    <p:extLst>
      <p:ext uri="{BB962C8B-B14F-4D97-AF65-F5344CB8AC3E}">
        <p14:creationId xmlns:p14="http://schemas.microsoft.com/office/powerpoint/2010/main" val="270550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F216ED-3ECD-4F73-ADCD-E7182294A105}"/>
              </a:ext>
            </a:extLst>
          </p:cNvPr>
          <p:cNvSpPr>
            <a:spLocks noGrp="1"/>
          </p:cNvSpPr>
          <p:nvPr>
            <p:ph type="body" sz="quarter" idx="12"/>
          </p:nvPr>
        </p:nvSpPr>
        <p:spPr>
          <a:xfrm>
            <a:off x="612784" y="1953210"/>
            <a:ext cx="9144000" cy="1692771"/>
          </a:xfrm>
        </p:spPr>
        <p:txBody>
          <a:bodyPr/>
          <a:lstStyle/>
          <a:p>
            <a:r>
              <a:rPr lang="en-US"/>
              <a:t>Predict numerical fields</a:t>
            </a:r>
          </a:p>
          <a:p>
            <a:endParaRPr lang="en-US"/>
          </a:p>
          <a:p>
            <a:r>
              <a:rPr lang="en-US"/>
              <a:t>Examples:</a:t>
            </a:r>
          </a:p>
          <a:p>
            <a:pPr marL="342900" indent="-342900">
              <a:buFont typeface="Arial" panose="020B0604020202020204" pitchFamily="34" charset="0"/>
              <a:buChar char="•"/>
            </a:pPr>
            <a:r>
              <a:rPr lang="en-US"/>
              <a:t>Revenue from a sales deal</a:t>
            </a:r>
          </a:p>
          <a:p>
            <a:pPr marL="342900" indent="-342900">
              <a:buFont typeface="Arial" panose="020B0604020202020204" pitchFamily="34" charset="0"/>
              <a:buChar char="•"/>
            </a:pPr>
            <a:r>
              <a:rPr lang="en-US"/>
              <a:t>Predict house prices</a:t>
            </a:r>
          </a:p>
        </p:txBody>
      </p:sp>
      <p:sp>
        <p:nvSpPr>
          <p:cNvPr id="7" name="Title 1">
            <a:extLst>
              <a:ext uri="{FF2B5EF4-FFF2-40B4-BE49-F238E27FC236}">
                <a16:creationId xmlns:a16="http://schemas.microsoft.com/office/drawing/2014/main" id="{ACF75779-B4F3-4237-911E-ACB5F21F544E}"/>
              </a:ext>
            </a:extLst>
          </p:cNvPr>
          <p:cNvSpPr>
            <a:spLocks noGrp="1"/>
          </p:cNvSpPr>
          <p:nvPr>
            <p:ph type="title"/>
          </p:nvPr>
        </p:nvSpPr>
        <p:spPr>
          <a:xfrm>
            <a:off x="612784" y="1251243"/>
            <a:ext cx="9786554" cy="498598"/>
          </a:xfrm>
        </p:spPr>
        <p:txBody>
          <a:bodyPr/>
          <a:lstStyle/>
          <a:p>
            <a:r>
              <a:rPr lang="en-US"/>
              <a:t>Regression</a:t>
            </a:r>
          </a:p>
        </p:txBody>
      </p:sp>
      <p:pic>
        <p:nvPicPr>
          <p:cNvPr id="4" name="Graphic 3">
            <a:extLst>
              <a:ext uri="{FF2B5EF4-FFF2-40B4-BE49-F238E27FC236}">
                <a16:creationId xmlns:a16="http://schemas.microsoft.com/office/drawing/2014/main" id="{2B8467F3-989A-4FAC-9CBD-5BA13A835C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84775" y="2794397"/>
            <a:ext cx="5429376" cy="634603"/>
          </a:xfrm>
          <a:prstGeom prst="rect">
            <a:avLst/>
          </a:prstGeom>
        </p:spPr>
      </p:pic>
    </p:spTree>
    <p:extLst>
      <p:ext uri="{BB962C8B-B14F-4D97-AF65-F5344CB8AC3E}">
        <p14:creationId xmlns:p14="http://schemas.microsoft.com/office/powerpoint/2010/main" val="42756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456C-2B1B-483D-A3C8-2538DF818C9A}"/>
              </a:ext>
            </a:extLst>
          </p:cNvPr>
          <p:cNvSpPr>
            <a:spLocks noGrp="1"/>
          </p:cNvSpPr>
          <p:nvPr>
            <p:ph type="title"/>
          </p:nvPr>
        </p:nvSpPr>
        <p:spPr/>
        <p:txBody>
          <a:bodyPr/>
          <a:lstStyle/>
          <a:p>
            <a:r>
              <a:rPr lang="en-US">
                <a:solidFill>
                  <a:srgbClr val="324649"/>
                </a:solidFill>
              </a:rPr>
              <a:t>Linear regression</a:t>
            </a:r>
          </a:p>
        </p:txBody>
      </p:sp>
      <p:pic>
        <p:nvPicPr>
          <p:cNvPr id="5" name="Picture 4" descr="A picture containing sitting, light, table, indoor&#10;&#10;Description automatically generated">
            <a:extLst>
              <a:ext uri="{FF2B5EF4-FFF2-40B4-BE49-F238E27FC236}">
                <a16:creationId xmlns:a16="http://schemas.microsoft.com/office/drawing/2014/main" id="{C1596A8A-CE97-48F0-9104-FA7AF47629FE}"/>
              </a:ext>
            </a:extLst>
          </p:cNvPr>
          <p:cNvPicPr>
            <a:picLocks noChangeAspect="1"/>
          </p:cNvPicPr>
          <p:nvPr/>
        </p:nvPicPr>
        <p:blipFill>
          <a:blip r:embed="rId3"/>
          <a:stretch>
            <a:fillRect/>
          </a:stretch>
        </p:blipFill>
        <p:spPr>
          <a:xfrm>
            <a:off x="6428172" y="1771160"/>
            <a:ext cx="3810000" cy="2524125"/>
          </a:xfrm>
          <a:prstGeom prst="rect">
            <a:avLst/>
          </a:prstGeom>
        </p:spPr>
      </p:pic>
      <p:sp>
        <p:nvSpPr>
          <p:cNvPr id="7" name="TextBox 6">
            <a:extLst>
              <a:ext uri="{FF2B5EF4-FFF2-40B4-BE49-F238E27FC236}">
                <a16:creationId xmlns:a16="http://schemas.microsoft.com/office/drawing/2014/main" id="{679800E7-99CF-48E8-BACC-E5308CE8A6D3}"/>
              </a:ext>
            </a:extLst>
          </p:cNvPr>
          <p:cNvSpPr txBox="1"/>
          <p:nvPr/>
        </p:nvSpPr>
        <p:spPr>
          <a:xfrm flipH="1">
            <a:off x="6184808" y="4515434"/>
            <a:ext cx="4296727" cy="323165"/>
          </a:xfrm>
          <a:prstGeom prst="rect">
            <a:avLst/>
          </a:prstGeom>
          <a:noFill/>
        </p:spPr>
        <p:txBody>
          <a:bodyPr wrap="square" lIns="0" tIns="0" rIns="0" bIns="0" rtlCol="0">
            <a:spAutoFit/>
          </a:bodyPr>
          <a:lstStyle/>
          <a:p>
            <a:r>
              <a:rPr lang="en-US" sz="1050">
                <a:solidFill>
                  <a:schemeClr val="bg1"/>
                </a:solidFill>
              </a:rPr>
              <a:t>Example of </a:t>
            </a:r>
            <a:r>
              <a:rPr lang="en-US" sz="1050">
                <a:solidFill>
                  <a:schemeClr val="bg1"/>
                </a:solidFill>
                <a:hlinkClick r:id="rId4" tooltip="Simple linear regression">
                  <a:extLst>
                    <a:ext uri="{A12FA001-AC4F-418D-AE19-62706E023703}">
                      <ahyp:hlinkClr xmlns:ahyp="http://schemas.microsoft.com/office/drawing/2018/hyperlinkcolor" val="tx"/>
                    </a:ext>
                  </a:extLst>
                </a:hlinkClick>
              </a:rPr>
              <a:t>simple linear regression</a:t>
            </a:r>
            <a:r>
              <a:rPr lang="en-US" sz="1050">
                <a:solidFill>
                  <a:schemeClr val="bg1"/>
                </a:solidFill>
              </a:rPr>
              <a:t>, which has one independent variable</a:t>
            </a:r>
          </a:p>
          <a:p>
            <a:r>
              <a:rPr lang="en-US" sz="1050">
                <a:solidFill>
                  <a:schemeClr val="bg1"/>
                </a:solidFill>
              </a:rPr>
              <a:t>https://en.wikipedia.org/wiki/Linear_regression</a:t>
            </a:r>
          </a:p>
        </p:txBody>
      </p:sp>
    </p:spTree>
    <p:extLst>
      <p:ext uri="{BB962C8B-B14F-4D97-AF65-F5344CB8AC3E}">
        <p14:creationId xmlns:p14="http://schemas.microsoft.com/office/powerpoint/2010/main" val="36120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0AC035-4238-4502-B1B8-108C6F328C59}"/>
              </a:ext>
            </a:extLst>
          </p:cNvPr>
          <p:cNvSpPr>
            <a:spLocks noGrp="1"/>
          </p:cNvSpPr>
          <p:nvPr>
            <p:ph type="body" sz="quarter" idx="12"/>
          </p:nvPr>
        </p:nvSpPr>
        <p:spPr>
          <a:xfrm>
            <a:off x="612784" y="1988721"/>
            <a:ext cx="5416089" cy="2369880"/>
          </a:xfrm>
        </p:spPr>
        <p:txBody>
          <a:bodyPr/>
          <a:lstStyle/>
          <a:p>
            <a:r>
              <a:rPr lang="en-US"/>
              <a:t>Classify a dataset into two groups</a:t>
            </a:r>
          </a:p>
          <a:p>
            <a:r>
              <a:rPr lang="en-US"/>
              <a:t>Predict events that have binary outcome</a:t>
            </a:r>
          </a:p>
          <a:p>
            <a:endParaRPr lang="en-US"/>
          </a:p>
          <a:p>
            <a:r>
              <a:rPr lang="en-US"/>
              <a:t>Examples:</a:t>
            </a:r>
          </a:p>
          <a:p>
            <a:pPr marL="342900" indent="-342900">
              <a:buFont typeface="Arial" panose="020B0604020202020204" pitchFamily="34" charset="0"/>
              <a:buChar char="•"/>
            </a:pPr>
            <a:r>
              <a:rPr lang="en-US"/>
              <a:t>Sales opportunity that will convert or not</a:t>
            </a:r>
          </a:p>
          <a:p>
            <a:pPr marL="342900" indent="-342900">
              <a:buFont typeface="Arial" panose="020B0604020202020204" pitchFamily="34" charset="0"/>
              <a:buChar char="•"/>
            </a:pPr>
            <a:r>
              <a:rPr lang="en-US"/>
              <a:t>Account will churn or not</a:t>
            </a:r>
          </a:p>
          <a:p>
            <a:pPr marL="342900" indent="-342900">
              <a:buFont typeface="Arial" panose="020B0604020202020204" pitchFamily="34" charset="0"/>
              <a:buChar char="•"/>
            </a:pPr>
            <a:r>
              <a:rPr lang="en-US"/>
              <a:t>Transaction is fraudulent or not</a:t>
            </a:r>
          </a:p>
        </p:txBody>
      </p:sp>
      <p:sp>
        <p:nvSpPr>
          <p:cNvPr id="7" name="Title 1">
            <a:extLst>
              <a:ext uri="{FF2B5EF4-FFF2-40B4-BE49-F238E27FC236}">
                <a16:creationId xmlns:a16="http://schemas.microsoft.com/office/drawing/2014/main" id="{EBA177F9-45EC-4A35-99A3-99AE68F88697}"/>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Binary prediction</a:t>
            </a:r>
          </a:p>
        </p:txBody>
      </p:sp>
      <p:pic>
        <p:nvPicPr>
          <p:cNvPr id="6" name="Picture 5">
            <a:extLst>
              <a:ext uri="{FF2B5EF4-FFF2-40B4-BE49-F238E27FC236}">
                <a16:creationId xmlns:a16="http://schemas.microsoft.com/office/drawing/2014/main" id="{D2E239A0-F117-4702-B500-3B6A93731D47}"/>
              </a:ext>
            </a:extLst>
          </p:cNvPr>
          <p:cNvPicPr>
            <a:picLocks noChangeAspect="1"/>
          </p:cNvPicPr>
          <p:nvPr/>
        </p:nvPicPr>
        <p:blipFill rotWithShape="1">
          <a:blip r:embed="rId2"/>
          <a:srcRect l="2249" t="513" r="745" b="1513"/>
          <a:stretch/>
        </p:blipFill>
        <p:spPr>
          <a:xfrm>
            <a:off x="6235459" y="1820418"/>
            <a:ext cx="5847050" cy="3045040"/>
          </a:xfrm>
          <a:prstGeom prst="rect">
            <a:avLst/>
          </a:prstGeom>
          <a:solidFill>
            <a:schemeClr val="accent1"/>
          </a:solidFill>
        </p:spPr>
      </p:pic>
    </p:spTree>
    <p:extLst>
      <p:ext uri="{BB962C8B-B14F-4D97-AF65-F5344CB8AC3E}">
        <p14:creationId xmlns:p14="http://schemas.microsoft.com/office/powerpoint/2010/main" val="20755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046EE2-A146-4C1A-9763-2E549BDD0F17}"/>
              </a:ext>
            </a:extLst>
          </p:cNvPr>
          <p:cNvSpPr>
            <a:spLocks noGrp="1"/>
          </p:cNvSpPr>
          <p:nvPr>
            <p:ph type="body" sz="quarter" idx="12"/>
          </p:nvPr>
        </p:nvSpPr>
        <p:spPr>
          <a:xfrm>
            <a:off x="612784" y="1917699"/>
            <a:ext cx="9144000" cy="2031325"/>
          </a:xfrm>
        </p:spPr>
        <p:txBody>
          <a:bodyPr/>
          <a:lstStyle/>
          <a:p>
            <a:r>
              <a:rPr lang="en-US"/>
              <a:t>Classifying data into multiple groups/classes</a:t>
            </a:r>
          </a:p>
          <a:p>
            <a:r>
              <a:rPr lang="en-US"/>
              <a:t>To predict events that have multiple possible </a:t>
            </a:r>
          </a:p>
          <a:p>
            <a:r>
              <a:rPr lang="en-US"/>
              <a:t>outcomes</a:t>
            </a:r>
          </a:p>
          <a:p>
            <a:endParaRPr lang="en-US"/>
          </a:p>
          <a:p>
            <a:r>
              <a:rPr lang="en-US"/>
              <a:t>Example:</a:t>
            </a:r>
          </a:p>
          <a:p>
            <a:pPr marL="342900" indent="-342900">
              <a:buFont typeface="Arial" panose="020B0604020202020204" pitchFamily="34" charset="0"/>
              <a:buChar char="•"/>
            </a:pPr>
            <a:r>
              <a:rPr lang="en-US"/>
              <a:t>Risk for default is high, moderate, low and so on</a:t>
            </a:r>
          </a:p>
        </p:txBody>
      </p:sp>
      <p:sp>
        <p:nvSpPr>
          <p:cNvPr id="8" name="Title 1">
            <a:extLst>
              <a:ext uri="{FF2B5EF4-FFF2-40B4-BE49-F238E27FC236}">
                <a16:creationId xmlns:a16="http://schemas.microsoft.com/office/drawing/2014/main" id="{C0FD3DF0-FE2E-4F09-95E0-BBB12D906DC8}"/>
              </a:ext>
            </a:extLst>
          </p:cNvPr>
          <p:cNvSpPr>
            <a:spLocks noGrp="1"/>
          </p:cNvSpPr>
          <p:nvPr>
            <p:ph type="title"/>
          </p:nvPr>
        </p:nvSpPr>
        <p:spPr>
          <a:xfrm>
            <a:off x="612784" y="1251243"/>
            <a:ext cx="9786554" cy="498598"/>
          </a:xfrm>
        </p:spPr>
        <p:txBody>
          <a:bodyPr/>
          <a:lstStyle/>
          <a:p>
            <a:r>
              <a:rPr lang="en-US"/>
              <a:t>Classification</a:t>
            </a:r>
          </a:p>
        </p:txBody>
      </p:sp>
      <p:pic>
        <p:nvPicPr>
          <p:cNvPr id="2" name="Picture 1">
            <a:extLst>
              <a:ext uri="{FF2B5EF4-FFF2-40B4-BE49-F238E27FC236}">
                <a16:creationId xmlns:a16="http://schemas.microsoft.com/office/drawing/2014/main" id="{7F897DF7-3A34-446A-82DB-A575554D224C}"/>
              </a:ext>
            </a:extLst>
          </p:cNvPr>
          <p:cNvPicPr>
            <a:picLocks noChangeAspect="1"/>
          </p:cNvPicPr>
          <p:nvPr/>
        </p:nvPicPr>
        <p:blipFill>
          <a:blip r:embed="rId2"/>
          <a:stretch>
            <a:fillRect/>
          </a:stretch>
        </p:blipFill>
        <p:spPr>
          <a:xfrm>
            <a:off x="7247089" y="1500542"/>
            <a:ext cx="4870266" cy="3822759"/>
          </a:xfrm>
          <a:prstGeom prst="rect">
            <a:avLst/>
          </a:prstGeom>
        </p:spPr>
      </p:pic>
    </p:spTree>
    <p:extLst>
      <p:ext uri="{BB962C8B-B14F-4D97-AF65-F5344CB8AC3E}">
        <p14:creationId xmlns:p14="http://schemas.microsoft.com/office/powerpoint/2010/main" val="180121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432D-5BF7-4FC9-AABE-9626E80FBB1D}"/>
              </a:ext>
            </a:extLst>
          </p:cNvPr>
          <p:cNvSpPr>
            <a:spLocks noGrp="1"/>
          </p:cNvSpPr>
          <p:nvPr>
            <p:ph type="title"/>
          </p:nvPr>
        </p:nvSpPr>
        <p:spPr>
          <a:xfrm>
            <a:off x="585216" y="336915"/>
            <a:ext cx="2767584" cy="498598"/>
          </a:xfrm>
        </p:spPr>
        <p:txBody>
          <a:bodyPr/>
          <a:lstStyle/>
          <a:p>
            <a:r>
              <a:rPr lang="en-US"/>
              <a:t>Decision Tree</a:t>
            </a:r>
          </a:p>
        </p:txBody>
      </p:sp>
      <p:pic>
        <p:nvPicPr>
          <p:cNvPr id="5" name="Picture 4" descr="A close up of a map&#10;&#10;Description automatically generated">
            <a:extLst>
              <a:ext uri="{FF2B5EF4-FFF2-40B4-BE49-F238E27FC236}">
                <a16:creationId xmlns:a16="http://schemas.microsoft.com/office/drawing/2014/main" id="{42E15C42-1441-4DA8-A7DB-E72D46BF1CBA}"/>
              </a:ext>
            </a:extLst>
          </p:cNvPr>
          <p:cNvPicPr>
            <a:picLocks noChangeAspect="1"/>
          </p:cNvPicPr>
          <p:nvPr/>
        </p:nvPicPr>
        <p:blipFill>
          <a:blip r:embed="rId2"/>
          <a:stretch>
            <a:fillRect/>
          </a:stretch>
        </p:blipFill>
        <p:spPr>
          <a:xfrm>
            <a:off x="2286000" y="923925"/>
            <a:ext cx="7620000" cy="5010150"/>
          </a:xfrm>
          <a:prstGeom prst="rect">
            <a:avLst/>
          </a:prstGeom>
        </p:spPr>
      </p:pic>
      <p:sp>
        <p:nvSpPr>
          <p:cNvPr id="6" name="TextBox 5">
            <a:extLst>
              <a:ext uri="{FF2B5EF4-FFF2-40B4-BE49-F238E27FC236}">
                <a16:creationId xmlns:a16="http://schemas.microsoft.com/office/drawing/2014/main" id="{BA394A02-CDE9-40B0-A721-DEBEA4C169F8}"/>
              </a:ext>
            </a:extLst>
          </p:cNvPr>
          <p:cNvSpPr txBox="1"/>
          <p:nvPr/>
        </p:nvSpPr>
        <p:spPr>
          <a:xfrm>
            <a:off x="8185483" y="6163673"/>
            <a:ext cx="2301541" cy="184666"/>
          </a:xfrm>
          <a:prstGeom prst="rect">
            <a:avLst/>
          </a:prstGeom>
          <a:noFill/>
        </p:spPr>
        <p:txBody>
          <a:bodyPr wrap="square" lIns="0" tIns="0" rIns="0" bIns="0" rtlCol="0">
            <a:spAutoFit/>
          </a:bodyPr>
          <a:lstStyle/>
          <a:p>
            <a:r>
              <a:rPr lang="en-US" sz="1200">
                <a:solidFill>
                  <a:schemeClr val="bg1"/>
                </a:solidFill>
              </a:rPr>
              <a:t>Source: medium.com/</a:t>
            </a:r>
            <a:r>
              <a:rPr lang="en-US" sz="1200" err="1">
                <a:solidFill>
                  <a:schemeClr val="bg1"/>
                </a:solidFill>
              </a:rPr>
              <a:t>greyatom</a:t>
            </a:r>
            <a:endParaRPr lang="en-US" sz="1200">
              <a:solidFill>
                <a:schemeClr val="bg1"/>
              </a:solidFill>
            </a:endParaRPr>
          </a:p>
        </p:txBody>
      </p:sp>
    </p:spTree>
    <p:extLst>
      <p:ext uri="{BB962C8B-B14F-4D97-AF65-F5344CB8AC3E}">
        <p14:creationId xmlns:p14="http://schemas.microsoft.com/office/powerpoint/2010/main" val="60570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5599-E29F-4263-A56D-322E96003CF6}"/>
              </a:ext>
            </a:extLst>
          </p:cNvPr>
          <p:cNvSpPr>
            <a:spLocks noGrp="1"/>
          </p:cNvSpPr>
          <p:nvPr>
            <p:ph type="title"/>
          </p:nvPr>
        </p:nvSpPr>
        <p:spPr>
          <a:xfrm>
            <a:off x="585216" y="969901"/>
            <a:ext cx="9144000" cy="498598"/>
          </a:xfrm>
        </p:spPr>
        <p:txBody>
          <a:bodyPr/>
          <a:lstStyle/>
          <a:p>
            <a:r>
              <a:rPr lang="en-US"/>
              <a:t>Model fitting</a:t>
            </a:r>
          </a:p>
        </p:txBody>
      </p:sp>
      <p:sp>
        <p:nvSpPr>
          <p:cNvPr id="3" name="Text Placeholder 2">
            <a:extLst>
              <a:ext uri="{FF2B5EF4-FFF2-40B4-BE49-F238E27FC236}">
                <a16:creationId xmlns:a16="http://schemas.microsoft.com/office/drawing/2014/main" id="{A7B2670C-3C66-4CAC-B170-B6AC358C3556}"/>
              </a:ext>
            </a:extLst>
          </p:cNvPr>
          <p:cNvSpPr>
            <a:spLocks noGrp="1"/>
          </p:cNvSpPr>
          <p:nvPr>
            <p:ph type="body" sz="quarter" idx="12"/>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AE3C597C-F15E-4C0D-9D80-B3DE6D968377}"/>
              </a:ext>
            </a:extLst>
          </p:cNvPr>
          <p:cNvPicPr>
            <a:picLocks noChangeAspect="1"/>
          </p:cNvPicPr>
          <p:nvPr/>
        </p:nvPicPr>
        <p:blipFill>
          <a:blip r:embed="rId3"/>
          <a:stretch>
            <a:fillRect/>
          </a:stretch>
        </p:blipFill>
        <p:spPr>
          <a:xfrm>
            <a:off x="585216" y="1767519"/>
            <a:ext cx="7848600" cy="4419600"/>
          </a:xfrm>
          <a:prstGeom prst="rect">
            <a:avLst/>
          </a:prstGeom>
        </p:spPr>
      </p:pic>
      <p:sp>
        <p:nvSpPr>
          <p:cNvPr id="6" name="TextBox 5">
            <a:extLst>
              <a:ext uri="{FF2B5EF4-FFF2-40B4-BE49-F238E27FC236}">
                <a16:creationId xmlns:a16="http://schemas.microsoft.com/office/drawing/2014/main" id="{0507B010-EFCD-4E23-895C-CE2064E29A88}"/>
              </a:ext>
            </a:extLst>
          </p:cNvPr>
          <p:cNvSpPr txBox="1"/>
          <p:nvPr/>
        </p:nvSpPr>
        <p:spPr>
          <a:xfrm>
            <a:off x="5751094" y="6187119"/>
            <a:ext cx="2288005" cy="184666"/>
          </a:xfrm>
          <a:prstGeom prst="rect">
            <a:avLst/>
          </a:prstGeom>
          <a:noFill/>
        </p:spPr>
        <p:txBody>
          <a:bodyPr wrap="square" lIns="0" tIns="0" rIns="0" bIns="0" rtlCol="0">
            <a:spAutoFit/>
          </a:bodyPr>
          <a:lstStyle/>
          <a:p>
            <a:r>
              <a:rPr lang="en-US" sz="1200">
                <a:solidFill>
                  <a:schemeClr val="bg1"/>
                </a:solidFill>
              </a:rPr>
              <a:t>Source: medium.com/</a:t>
            </a:r>
            <a:r>
              <a:rPr lang="en-US" sz="1200" err="1">
                <a:solidFill>
                  <a:schemeClr val="bg1"/>
                </a:solidFill>
              </a:rPr>
              <a:t>greyatom</a:t>
            </a:r>
            <a:endParaRPr lang="en-US" sz="1200">
              <a:solidFill>
                <a:schemeClr val="bg1"/>
              </a:solidFill>
            </a:endParaRPr>
          </a:p>
        </p:txBody>
      </p:sp>
    </p:spTree>
    <p:extLst>
      <p:ext uri="{BB962C8B-B14F-4D97-AF65-F5344CB8AC3E}">
        <p14:creationId xmlns:p14="http://schemas.microsoft.com/office/powerpoint/2010/main" val="256724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5995-4416-45E8-BEBB-DB908C47420B}"/>
              </a:ext>
            </a:extLst>
          </p:cNvPr>
          <p:cNvSpPr>
            <a:spLocks noGrp="1"/>
          </p:cNvSpPr>
          <p:nvPr>
            <p:ph type="title"/>
          </p:nvPr>
        </p:nvSpPr>
        <p:spPr/>
        <p:txBody>
          <a:bodyPr/>
          <a:lstStyle/>
          <a:p>
            <a:r>
              <a:rPr lang="en-US"/>
              <a:t>Training set, Validation set, Holdout set</a:t>
            </a:r>
          </a:p>
        </p:txBody>
      </p:sp>
      <p:sp>
        <p:nvSpPr>
          <p:cNvPr id="3" name="Text Placeholder 2">
            <a:extLst>
              <a:ext uri="{FF2B5EF4-FFF2-40B4-BE49-F238E27FC236}">
                <a16:creationId xmlns:a16="http://schemas.microsoft.com/office/drawing/2014/main" id="{5EB6ABDF-02E9-470D-A805-3A746FFC354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8263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D72C6A2-FD6A-4BEB-93B9-FCBC08178010}"/>
              </a:ext>
            </a:extLst>
          </p:cNvPr>
          <p:cNvGraphicFramePr>
            <a:graphicFrameLocks noGrp="1"/>
          </p:cNvGraphicFramePr>
          <p:nvPr>
            <p:extLst>
              <p:ext uri="{D42A27DB-BD31-4B8C-83A1-F6EECF244321}">
                <p14:modId xmlns:p14="http://schemas.microsoft.com/office/powerpoint/2010/main" val="2661995391"/>
              </p:ext>
            </p:extLst>
          </p:nvPr>
        </p:nvGraphicFramePr>
        <p:xfrm>
          <a:off x="612784" y="1939625"/>
          <a:ext cx="8128000" cy="4252038"/>
        </p:xfrm>
        <a:graphic>
          <a:graphicData uri="http://schemas.openxmlformats.org/drawingml/2006/table">
            <a:tbl>
              <a:tblPr bandRow="1">
                <a:tableStyleId>{5C22544A-7EE6-4342-B048-85BDC9FD1C3A}</a:tableStyleId>
              </a:tblPr>
              <a:tblGrid>
                <a:gridCol w="1241367">
                  <a:extLst>
                    <a:ext uri="{9D8B030D-6E8A-4147-A177-3AD203B41FA5}">
                      <a16:colId xmlns:a16="http://schemas.microsoft.com/office/drawing/2014/main" val="3054539267"/>
                    </a:ext>
                  </a:extLst>
                </a:gridCol>
                <a:gridCol w="1241367">
                  <a:extLst>
                    <a:ext uri="{9D8B030D-6E8A-4147-A177-3AD203B41FA5}">
                      <a16:colId xmlns:a16="http://schemas.microsoft.com/office/drawing/2014/main" val="1169884267"/>
                    </a:ext>
                  </a:extLst>
                </a:gridCol>
                <a:gridCol w="1241368">
                  <a:extLst>
                    <a:ext uri="{9D8B030D-6E8A-4147-A177-3AD203B41FA5}">
                      <a16:colId xmlns:a16="http://schemas.microsoft.com/office/drawing/2014/main" val="2350202462"/>
                    </a:ext>
                  </a:extLst>
                </a:gridCol>
                <a:gridCol w="1241367">
                  <a:extLst>
                    <a:ext uri="{9D8B030D-6E8A-4147-A177-3AD203B41FA5}">
                      <a16:colId xmlns:a16="http://schemas.microsoft.com/office/drawing/2014/main" val="3198444708"/>
                    </a:ext>
                  </a:extLst>
                </a:gridCol>
                <a:gridCol w="1241367">
                  <a:extLst>
                    <a:ext uri="{9D8B030D-6E8A-4147-A177-3AD203B41FA5}">
                      <a16:colId xmlns:a16="http://schemas.microsoft.com/office/drawing/2014/main" val="1246733205"/>
                    </a:ext>
                  </a:extLst>
                </a:gridCol>
                <a:gridCol w="1921164">
                  <a:extLst>
                    <a:ext uri="{9D8B030D-6E8A-4147-A177-3AD203B41FA5}">
                      <a16:colId xmlns:a16="http://schemas.microsoft.com/office/drawing/2014/main" val="850151597"/>
                    </a:ext>
                  </a:extLst>
                </a:gridCol>
              </a:tblGrid>
              <a:tr h="370840">
                <a:tc gridSpan="6">
                  <a:txBody>
                    <a:bodyPr/>
                    <a:lstStyle/>
                    <a:p>
                      <a:pPr algn="ctr"/>
                      <a:r>
                        <a:rPr lang="en-US"/>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33676863"/>
                  </a:ext>
                </a:extLst>
              </a:tr>
              <a:tr h="370840">
                <a:tc gridSpan="6">
                  <a:txBody>
                    <a:bodyPr/>
                    <a:lstStyle/>
                    <a:p>
                      <a:pPr algn="ctr"/>
                      <a:endParaRPr lang="en-US" sz="9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1720170"/>
                  </a:ext>
                </a:extLst>
              </a:tr>
              <a:tr h="457239">
                <a:tc gridSpan="5">
                  <a:txBody>
                    <a:bodyPr/>
                    <a:lstStyle/>
                    <a:p>
                      <a:pPr algn="ctr"/>
                      <a:r>
                        <a:rPr lang="en-US"/>
                        <a:t>Training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a:t>Testing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969871528"/>
                  </a:ext>
                </a:extLst>
              </a:tr>
              <a:tr h="457239">
                <a:tc gridSpan="6">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2323599759"/>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34854397"/>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94168373"/>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58713704"/>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92345565"/>
                  </a:ext>
                </a:extLst>
              </a:tr>
              <a:tr h="370840">
                <a:tc>
                  <a:txBody>
                    <a:bodyPr/>
                    <a:lstStyle/>
                    <a:p>
                      <a:pPr algn="ctr"/>
                      <a:r>
                        <a:rPr lang="en-US"/>
                        <a:t>Fold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Fold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a:t>Fold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56544142"/>
                  </a:ext>
                </a:extLst>
              </a:tr>
              <a:tr h="370840">
                <a:tc gridSpan="6">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3C"/>
                    </a:solidFill>
                  </a:tcPr>
                </a:tc>
                <a:extLst>
                  <a:ext uri="{0D108BD9-81ED-4DB2-BD59-A6C34878D82A}">
                    <a16:rowId xmlns:a16="http://schemas.microsoft.com/office/drawing/2014/main" val="3937987315"/>
                  </a:ext>
                </a:extLst>
              </a:tr>
              <a:tr h="370840">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a:t>Testing Data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998353691"/>
                  </a:ext>
                </a:extLst>
              </a:tr>
            </a:tbl>
          </a:graphicData>
        </a:graphic>
      </p:graphicFrame>
      <p:sp>
        <p:nvSpPr>
          <p:cNvPr id="6" name="Title 1">
            <a:extLst>
              <a:ext uri="{FF2B5EF4-FFF2-40B4-BE49-F238E27FC236}">
                <a16:creationId xmlns:a16="http://schemas.microsoft.com/office/drawing/2014/main" id="{1CC0B95E-6B90-4C5E-8C98-523009C0DDF5}"/>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Cross validation</a:t>
            </a:r>
          </a:p>
        </p:txBody>
      </p:sp>
      <p:sp>
        <p:nvSpPr>
          <p:cNvPr id="10" name="Right Brace 9">
            <a:extLst>
              <a:ext uri="{FF2B5EF4-FFF2-40B4-BE49-F238E27FC236}">
                <a16:creationId xmlns:a16="http://schemas.microsoft.com/office/drawing/2014/main" id="{6FA72448-AA3A-455A-AFC9-A9A698EB74FD}"/>
              </a:ext>
            </a:extLst>
          </p:cNvPr>
          <p:cNvSpPr/>
          <p:nvPr/>
        </p:nvSpPr>
        <p:spPr>
          <a:xfrm>
            <a:off x="7130473" y="3620655"/>
            <a:ext cx="249382" cy="1801090"/>
          </a:xfrm>
          <a:prstGeom prst="rightBrac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24649"/>
              </a:solidFill>
            </a:endParaRPr>
          </a:p>
        </p:txBody>
      </p:sp>
      <p:sp>
        <p:nvSpPr>
          <p:cNvPr id="11" name="TextBox 10">
            <a:extLst>
              <a:ext uri="{FF2B5EF4-FFF2-40B4-BE49-F238E27FC236}">
                <a16:creationId xmlns:a16="http://schemas.microsoft.com/office/drawing/2014/main" id="{DB1A9250-8815-4439-8CE9-C3B26BAAF4AF}"/>
              </a:ext>
            </a:extLst>
          </p:cNvPr>
          <p:cNvSpPr txBox="1"/>
          <p:nvPr/>
        </p:nvSpPr>
        <p:spPr>
          <a:xfrm flipH="1">
            <a:off x="7453743" y="4367311"/>
            <a:ext cx="2272608" cy="307777"/>
          </a:xfrm>
          <a:prstGeom prst="rect">
            <a:avLst/>
          </a:prstGeom>
          <a:noFill/>
        </p:spPr>
        <p:txBody>
          <a:bodyPr wrap="square" lIns="0" tIns="0" rIns="0" bIns="0" rtlCol="0">
            <a:spAutoFit/>
          </a:bodyPr>
          <a:lstStyle/>
          <a:p>
            <a:pPr algn="l"/>
            <a:r>
              <a:rPr lang="en-US" sz="2000">
                <a:solidFill>
                  <a:srgbClr val="324649"/>
                </a:solidFill>
              </a:rPr>
              <a:t>Finding parameters</a:t>
            </a:r>
          </a:p>
        </p:txBody>
      </p:sp>
      <p:sp>
        <p:nvSpPr>
          <p:cNvPr id="12" name="Left Brace 11">
            <a:extLst>
              <a:ext uri="{FF2B5EF4-FFF2-40B4-BE49-F238E27FC236}">
                <a16:creationId xmlns:a16="http://schemas.microsoft.com/office/drawing/2014/main" id="{9C340E36-77B8-435E-9544-43070FDEB88C}"/>
              </a:ext>
            </a:extLst>
          </p:cNvPr>
          <p:cNvSpPr/>
          <p:nvPr/>
        </p:nvSpPr>
        <p:spPr>
          <a:xfrm>
            <a:off x="6604000" y="5800436"/>
            <a:ext cx="45719" cy="391227"/>
          </a:xfrm>
          <a:prstGeom prst="leftBrac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24649"/>
              </a:solidFill>
            </a:endParaRPr>
          </a:p>
        </p:txBody>
      </p:sp>
      <p:sp>
        <p:nvSpPr>
          <p:cNvPr id="13" name="TextBox 12">
            <a:extLst>
              <a:ext uri="{FF2B5EF4-FFF2-40B4-BE49-F238E27FC236}">
                <a16:creationId xmlns:a16="http://schemas.microsoft.com/office/drawing/2014/main" id="{BE435CA8-7B4C-4B04-90CA-D811ED6C0E71}"/>
              </a:ext>
            </a:extLst>
          </p:cNvPr>
          <p:cNvSpPr txBox="1"/>
          <p:nvPr/>
        </p:nvSpPr>
        <p:spPr>
          <a:xfrm flipH="1">
            <a:off x="4735386" y="5842160"/>
            <a:ext cx="1796939" cy="307777"/>
          </a:xfrm>
          <a:prstGeom prst="rect">
            <a:avLst/>
          </a:prstGeom>
          <a:noFill/>
        </p:spPr>
        <p:txBody>
          <a:bodyPr wrap="square" lIns="0" tIns="0" rIns="0" bIns="0" rtlCol="0">
            <a:spAutoFit/>
          </a:bodyPr>
          <a:lstStyle/>
          <a:p>
            <a:pPr algn="l"/>
            <a:r>
              <a:rPr lang="en-US" sz="2000">
                <a:solidFill>
                  <a:srgbClr val="324649"/>
                </a:solidFill>
              </a:rPr>
              <a:t>Final evaluation</a:t>
            </a:r>
          </a:p>
        </p:txBody>
      </p:sp>
    </p:spTree>
    <p:extLst>
      <p:ext uri="{BB962C8B-B14F-4D97-AF65-F5344CB8AC3E}">
        <p14:creationId xmlns:p14="http://schemas.microsoft.com/office/powerpoint/2010/main" val="66907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52CF-CDB7-487B-BEF3-D66C1FD927A9}"/>
              </a:ext>
            </a:extLst>
          </p:cNvPr>
          <p:cNvSpPr>
            <a:spLocks noGrp="1"/>
          </p:cNvSpPr>
          <p:nvPr>
            <p:ph type="title"/>
          </p:nvPr>
        </p:nvSpPr>
        <p:spPr>
          <a:xfrm>
            <a:off x="576339" y="3179701"/>
            <a:ext cx="9144000" cy="498598"/>
          </a:xfrm>
        </p:spPr>
        <p:txBody>
          <a:bodyPr/>
          <a:lstStyle/>
          <a:p>
            <a:r>
              <a:rPr lang="en-US"/>
              <a:t>Performance metric</a:t>
            </a:r>
          </a:p>
        </p:txBody>
      </p:sp>
    </p:spTree>
    <p:extLst>
      <p:ext uri="{BB962C8B-B14F-4D97-AF65-F5344CB8AC3E}">
        <p14:creationId xmlns:p14="http://schemas.microsoft.com/office/powerpoint/2010/main" val="174887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CAE534E-44E3-4210-B0EE-DD6BDF977804}"/>
              </a:ext>
            </a:extLst>
          </p:cNvPr>
          <p:cNvSpPr txBox="1">
            <a:spLocks/>
          </p:cNvSpPr>
          <p:nvPr/>
        </p:nvSpPr>
        <p:spPr>
          <a:xfrm>
            <a:off x="585216" y="3033223"/>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Precision and Recall</a:t>
            </a:r>
          </a:p>
        </p:txBody>
      </p:sp>
      <p:pic>
        <p:nvPicPr>
          <p:cNvPr id="3" name="Picture 2">
            <a:extLst>
              <a:ext uri="{FF2B5EF4-FFF2-40B4-BE49-F238E27FC236}">
                <a16:creationId xmlns:a16="http://schemas.microsoft.com/office/drawing/2014/main" id="{75373B95-AF77-4085-B9D0-8FAD84A4191C}"/>
              </a:ext>
            </a:extLst>
          </p:cNvPr>
          <p:cNvPicPr>
            <a:picLocks noChangeAspect="1"/>
          </p:cNvPicPr>
          <p:nvPr/>
        </p:nvPicPr>
        <p:blipFill>
          <a:blip r:embed="rId2"/>
          <a:stretch>
            <a:fillRect/>
          </a:stretch>
        </p:blipFill>
        <p:spPr>
          <a:xfrm>
            <a:off x="8227266" y="257075"/>
            <a:ext cx="3003900" cy="5821334"/>
          </a:xfrm>
          <a:prstGeom prst="rect">
            <a:avLst/>
          </a:prstGeom>
        </p:spPr>
      </p:pic>
      <p:sp>
        <p:nvSpPr>
          <p:cNvPr id="5" name="TextBox 4">
            <a:extLst>
              <a:ext uri="{FF2B5EF4-FFF2-40B4-BE49-F238E27FC236}">
                <a16:creationId xmlns:a16="http://schemas.microsoft.com/office/drawing/2014/main" id="{BEDBBD90-5F05-4EA4-861E-C799502311FE}"/>
              </a:ext>
            </a:extLst>
          </p:cNvPr>
          <p:cNvSpPr txBox="1"/>
          <p:nvPr/>
        </p:nvSpPr>
        <p:spPr>
          <a:xfrm>
            <a:off x="8268880" y="6223330"/>
            <a:ext cx="2920671" cy="169277"/>
          </a:xfrm>
          <a:prstGeom prst="rect">
            <a:avLst/>
          </a:prstGeom>
          <a:noFill/>
        </p:spPr>
        <p:txBody>
          <a:bodyPr wrap="none" lIns="0" tIns="0" rIns="0" bIns="0" rtlCol="0">
            <a:spAutoFit/>
          </a:bodyPr>
          <a:lstStyle/>
          <a:p>
            <a:r>
              <a:rPr lang="en-US" sz="1100">
                <a:solidFill>
                  <a:srgbClr val="324649"/>
                </a:solidFill>
              </a:rPr>
              <a:t>Source: wikipedia.org/wiki/Precision_and_recall</a:t>
            </a:r>
          </a:p>
        </p:txBody>
      </p:sp>
    </p:spTree>
    <p:extLst>
      <p:ext uri="{BB962C8B-B14F-4D97-AF65-F5344CB8AC3E}">
        <p14:creationId xmlns:p14="http://schemas.microsoft.com/office/powerpoint/2010/main" val="91315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40B6-DA71-4531-BAF7-E3235A8C7099}"/>
              </a:ext>
            </a:extLst>
          </p:cNvPr>
          <p:cNvSpPr>
            <a:spLocks noGrp="1"/>
          </p:cNvSpPr>
          <p:nvPr>
            <p:ph type="title"/>
          </p:nvPr>
        </p:nvSpPr>
        <p:spPr>
          <a:xfrm>
            <a:off x="588263" y="631969"/>
            <a:ext cx="4159950" cy="5683249"/>
          </a:xfrm>
          <a:prstGeom prst="rect">
            <a:avLst/>
          </a:prstGeom>
        </p:spPr>
        <p:txBody>
          <a:bodyPr vert="horz" wrap="square" lIns="91440" tIns="45720" rIns="91440" bIns="45720" rtlCol="0" anchor="ctr">
            <a:normAutofit/>
          </a:bodyPr>
          <a:lstStyle/>
          <a:p>
            <a:r>
              <a:rPr lang="en-US" kern="1200">
                <a:solidFill>
                  <a:srgbClr val="324649"/>
                </a:solidFill>
                <a:latin typeface="+mn-lt"/>
              </a:rPr>
              <a:t>Machine Learning is the process of using data to make a determination or prediction about something</a:t>
            </a:r>
          </a:p>
        </p:txBody>
      </p:sp>
      <p:pic>
        <p:nvPicPr>
          <p:cNvPr id="21" name="Graphic 20" descr="Head with Gears">
            <a:extLst>
              <a:ext uri="{FF2B5EF4-FFF2-40B4-BE49-F238E27FC236}">
                <a16:creationId xmlns:a16="http://schemas.microsoft.com/office/drawing/2014/main" id="{55B86114-CCF8-466F-9B50-4B61B17217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4000" y="-46182"/>
            <a:ext cx="6858000" cy="6858000"/>
          </a:xfrm>
          <a:prstGeom prst="rect">
            <a:avLst/>
          </a:prstGeom>
        </p:spPr>
      </p:pic>
    </p:spTree>
    <p:extLst>
      <p:ext uri="{BB962C8B-B14F-4D97-AF65-F5344CB8AC3E}">
        <p14:creationId xmlns:p14="http://schemas.microsoft.com/office/powerpoint/2010/main" val="34863728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7F22-F310-4818-95F8-C6ECED353EA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1B022FD-BC46-469F-A831-CBE90A4AD4BE}"/>
              </a:ext>
            </a:extLst>
          </p:cNvPr>
          <p:cNvSpPr>
            <a:spLocks noGrp="1"/>
          </p:cNvSpPr>
          <p:nvPr>
            <p:ph type="body" sz="quarter" idx="12"/>
          </p:nvPr>
        </p:nvSpPr>
        <p:spPr/>
        <p:txBody>
          <a:bodyPr/>
          <a:lstStyle/>
          <a:p>
            <a:endParaRPr lang="en-US"/>
          </a:p>
        </p:txBody>
      </p:sp>
      <p:graphicFrame>
        <p:nvGraphicFramePr>
          <p:cNvPr id="4" name="Table 4">
            <a:extLst>
              <a:ext uri="{FF2B5EF4-FFF2-40B4-BE49-F238E27FC236}">
                <a16:creationId xmlns:a16="http://schemas.microsoft.com/office/drawing/2014/main" id="{CC9BBEBF-EF26-44AC-AD85-CB12EF8C4F0B}"/>
              </a:ext>
            </a:extLst>
          </p:cNvPr>
          <p:cNvGraphicFramePr>
            <a:graphicFrameLocks noGrp="1"/>
          </p:cNvGraphicFramePr>
          <p:nvPr>
            <p:extLst>
              <p:ext uri="{D42A27DB-BD31-4B8C-83A1-F6EECF244321}">
                <p14:modId xmlns:p14="http://schemas.microsoft.com/office/powerpoint/2010/main" val="2042399482"/>
              </p:ext>
            </p:extLst>
          </p:nvPr>
        </p:nvGraphicFramePr>
        <p:xfrm>
          <a:off x="546319" y="939584"/>
          <a:ext cx="11099362" cy="4685875"/>
        </p:xfrm>
        <a:graphic>
          <a:graphicData uri="http://schemas.openxmlformats.org/drawingml/2006/table">
            <a:tbl>
              <a:tblPr firstRow="1" bandRow="1">
                <a:tableStyleId>{5C22544A-7EE6-4342-B048-85BDC9FD1C3A}</a:tableStyleId>
              </a:tblPr>
              <a:tblGrid>
                <a:gridCol w="2025394">
                  <a:extLst>
                    <a:ext uri="{9D8B030D-6E8A-4147-A177-3AD203B41FA5}">
                      <a16:colId xmlns:a16="http://schemas.microsoft.com/office/drawing/2014/main" val="84721433"/>
                    </a:ext>
                  </a:extLst>
                </a:gridCol>
                <a:gridCol w="4536984">
                  <a:extLst>
                    <a:ext uri="{9D8B030D-6E8A-4147-A177-3AD203B41FA5}">
                      <a16:colId xmlns:a16="http://schemas.microsoft.com/office/drawing/2014/main" val="52776025"/>
                    </a:ext>
                  </a:extLst>
                </a:gridCol>
                <a:gridCol w="4536984">
                  <a:extLst>
                    <a:ext uri="{9D8B030D-6E8A-4147-A177-3AD203B41FA5}">
                      <a16:colId xmlns:a16="http://schemas.microsoft.com/office/drawing/2014/main" val="1474302018"/>
                    </a:ext>
                  </a:extLst>
                </a:gridCol>
              </a:tblGrid>
              <a:tr h="571075">
                <a:tc>
                  <a:txBody>
                    <a:bodyPr/>
                    <a:lstStyle/>
                    <a:p>
                      <a:r>
                        <a:rPr lang="en-US">
                          <a:solidFill>
                            <a:schemeClr val="bg1"/>
                          </a:solidFill>
                          <a:latin typeface="+mj-lt"/>
                        </a:rPr>
                        <a:t>Choice</a:t>
                      </a:r>
                    </a:p>
                  </a:txBody>
                  <a:tcPr>
                    <a:solidFill>
                      <a:srgbClr val="4AC5BB"/>
                    </a:solidFill>
                  </a:tcPr>
                </a:tc>
                <a:tc>
                  <a:txBody>
                    <a:bodyPr/>
                    <a:lstStyle/>
                    <a:p>
                      <a:r>
                        <a:rPr lang="en-US">
                          <a:solidFill>
                            <a:schemeClr val="bg1"/>
                          </a:solidFill>
                          <a:latin typeface="+mj-lt"/>
                        </a:rPr>
                        <a:t>Why?</a:t>
                      </a:r>
                    </a:p>
                  </a:txBody>
                  <a:tcPr>
                    <a:solidFill>
                      <a:srgbClr val="4AC5BB"/>
                    </a:solidFill>
                  </a:tcPr>
                </a:tc>
                <a:tc>
                  <a:txBody>
                    <a:bodyPr/>
                    <a:lstStyle/>
                    <a:p>
                      <a:r>
                        <a:rPr lang="en-US">
                          <a:solidFill>
                            <a:schemeClr val="bg1"/>
                          </a:solidFill>
                          <a:latin typeface="+mj-lt"/>
                        </a:rPr>
                        <a:t>Example</a:t>
                      </a:r>
                    </a:p>
                  </a:txBody>
                  <a:tcPr>
                    <a:solidFill>
                      <a:srgbClr val="4AC5BB"/>
                    </a:solidFill>
                  </a:tcPr>
                </a:tc>
                <a:extLst>
                  <a:ext uri="{0D108BD9-81ED-4DB2-BD59-A6C34878D82A}">
                    <a16:rowId xmlns:a16="http://schemas.microsoft.com/office/drawing/2014/main" val="2441020264"/>
                  </a:ext>
                </a:extLst>
              </a:tr>
              <a:tr h="1332566">
                <a:tc>
                  <a:txBody>
                    <a:bodyPr/>
                    <a:lstStyle/>
                    <a:p>
                      <a:r>
                        <a:rPr lang="en-US"/>
                        <a:t>High Recall</a:t>
                      </a:r>
                      <a:endParaRPr lang="en-US" b="1"/>
                    </a:p>
                  </a:txBody>
                  <a:tcPr/>
                </a:tc>
                <a:tc>
                  <a:txBody>
                    <a:bodyPr/>
                    <a:lstStyle/>
                    <a:p>
                      <a:r>
                        <a:rPr lang="en-US" sz="1800" kern="1200">
                          <a:effectLst/>
                        </a:rPr>
                        <a:t>You want the model to be liberal when labelling outcomes as [targets], to ensure that you don’t miss any. This means some [non-targets] will slip through the cracks into this category. </a:t>
                      </a:r>
                      <a:endParaRPr lang="en-US"/>
                    </a:p>
                  </a:txBody>
                  <a:tcPr/>
                </a:tc>
                <a:tc>
                  <a:txBody>
                    <a:bodyPr/>
                    <a:lstStyle/>
                    <a:p>
                      <a:r>
                        <a:rPr lang="en-US"/>
                        <a:t>False negatives is not acceptable/ has a high cost - Predicting cancer patients </a:t>
                      </a:r>
                    </a:p>
                  </a:txBody>
                  <a:tcPr/>
                </a:tc>
                <a:extLst>
                  <a:ext uri="{0D108BD9-81ED-4DB2-BD59-A6C34878D82A}">
                    <a16:rowId xmlns:a16="http://schemas.microsoft.com/office/drawing/2014/main" val="3548604039"/>
                  </a:ext>
                </a:extLst>
              </a:tr>
              <a:tr h="571075">
                <a:tc>
                  <a:txBody>
                    <a:bodyPr/>
                    <a:lstStyle/>
                    <a:p>
                      <a:r>
                        <a:rPr lang="en-US"/>
                        <a:t>High Precision</a:t>
                      </a:r>
                      <a:endParaRPr lang="en-US" b="1"/>
                    </a:p>
                  </a:txBody>
                  <a:tcPr/>
                </a:tc>
                <a:tc>
                  <a:txBody>
                    <a:bodyPr/>
                    <a:lstStyle/>
                    <a:p>
                      <a:r>
                        <a:rPr lang="en-US" sz="1800" kern="1200">
                          <a:effectLst/>
                        </a:rPr>
                        <a:t>You only want the model to label outcomes as [targets] when confidence is high, to minimize mislabeling. This means some [targets] will be missed.</a:t>
                      </a:r>
                      <a:endParaRPr lang="en-US"/>
                    </a:p>
                  </a:txBody>
                  <a:tcPr/>
                </a:tc>
                <a:tc>
                  <a:txBody>
                    <a:bodyPr/>
                    <a:lstStyle/>
                    <a:p>
                      <a:r>
                        <a:rPr lang="en-US" sz="1800" b="0" i="0" u="none" strike="noStrike" kern="1200">
                          <a:solidFill>
                            <a:schemeClr val="dk1"/>
                          </a:solidFill>
                          <a:effectLst/>
                          <a:latin typeface="+mn-lt"/>
                          <a:ea typeface="+mn-ea"/>
                          <a:cs typeface="+mn-cs"/>
                        </a:rPr>
                        <a:t>For video recommendations, false-negatives is less of a concern. </a:t>
                      </a:r>
                      <a:r>
                        <a:rPr lang="en-US" sz="1800" b="1" i="0" u="none" strike="noStrike" kern="1200">
                          <a:solidFill>
                            <a:schemeClr val="dk1"/>
                          </a:solidFill>
                          <a:effectLst/>
                          <a:latin typeface="+mn-lt"/>
                          <a:ea typeface="+mn-ea"/>
                          <a:cs typeface="+mn-cs"/>
                        </a:rPr>
                        <a:t>Precision</a:t>
                      </a:r>
                      <a:r>
                        <a:rPr lang="en-US" sz="1800" b="0" i="0" u="none" strike="noStrike" kern="1200">
                          <a:solidFill>
                            <a:schemeClr val="dk1"/>
                          </a:solidFill>
                          <a:effectLst/>
                          <a:latin typeface="+mn-lt"/>
                          <a:ea typeface="+mn-ea"/>
                          <a:cs typeface="+mn-cs"/>
                        </a:rPr>
                        <a:t> is better here.</a:t>
                      </a:r>
                      <a:endParaRPr lang="en-US"/>
                    </a:p>
                  </a:txBody>
                  <a:tcPr/>
                </a:tc>
                <a:extLst>
                  <a:ext uri="{0D108BD9-81ED-4DB2-BD59-A6C34878D82A}">
                    <a16:rowId xmlns:a16="http://schemas.microsoft.com/office/drawing/2014/main" val="2759165155"/>
                  </a:ext>
                </a:extLst>
              </a:tr>
              <a:tr h="571075">
                <a:tc>
                  <a:txBody>
                    <a:bodyPr/>
                    <a:lstStyle/>
                    <a:p>
                      <a:r>
                        <a:rPr lang="en-US" sz="1800" kern="1200">
                          <a:effectLst/>
                        </a:rPr>
                        <a:t>Balanced recall and precision</a:t>
                      </a:r>
                      <a:endParaRPr lang="en-US" sz="1800" kern="1200">
                        <a:solidFill>
                          <a:schemeClr val="dk1"/>
                        </a:solidFill>
                        <a:effectLst/>
                        <a:latin typeface="+mn-lt"/>
                        <a:ea typeface="+mn-ea"/>
                        <a:cs typeface="+mn-cs"/>
                      </a:endParaRPr>
                    </a:p>
                  </a:txBody>
                  <a:tcPr/>
                </a:tc>
                <a:tc>
                  <a:txBody>
                    <a:bodyPr/>
                    <a:lstStyle/>
                    <a:p>
                      <a:r>
                        <a:rPr lang="en-US" sz="1800" kern="1200">
                          <a:effectLst/>
                        </a:rPr>
                        <a:t>You want the predictions to be as correct as much as possible. You know you’ll miss some [targets] and mislabel some [non-targets].</a:t>
                      </a:r>
                    </a:p>
                    <a:p>
                      <a:endParaRPr lang="en-US"/>
                    </a:p>
                  </a:txBody>
                  <a:tcPr/>
                </a:tc>
                <a:tc>
                  <a:txBody>
                    <a:bodyPr/>
                    <a:lstStyle/>
                    <a:p>
                      <a:endParaRPr lang="en-US"/>
                    </a:p>
                  </a:txBody>
                  <a:tcPr/>
                </a:tc>
                <a:extLst>
                  <a:ext uri="{0D108BD9-81ED-4DB2-BD59-A6C34878D82A}">
                    <a16:rowId xmlns:a16="http://schemas.microsoft.com/office/drawing/2014/main" val="324486610"/>
                  </a:ext>
                </a:extLst>
              </a:tr>
            </a:tbl>
          </a:graphicData>
        </a:graphic>
      </p:graphicFrame>
    </p:spTree>
    <p:extLst>
      <p:ext uri="{BB962C8B-B14F-4D97-AF65-F5344CB8AC3E}">
        <p14:creationId xmlns:p14="http://schemas.microsoft.com/office/powerpoint/2010/main" val="199769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C210AA-FF1C-4F14-A0DE-DD0C02D0ED8C}"/>
              </a:ext>
            </a:extLst>
          </p:cNvPr>
          <p:cNvSpPr>
            <a:spLocks noGrp="1"/>
          </p:cNvSpPr>
          <p:nvPr>
            <p:ph type="title"/>
          </p:nvPr>
        </p:nvSpPr>
        <p:spPr>
          <a:xfrm>
            <a:off x="767031" y="2930402"/>
            <a:ext cx="9786554" cy="498598"/>
          </a:xfrm>
        </p:spPr>
        <p:txBody>
          <a:bodyPr/>
          <a:lstStyle/>
          <a:p>
            <a:r>
              <a:rPr lang="en-US"/>
              <a:t>Why Automated Machine Learning</a:t>
            </a:r>
          </a:p>
        </p:txBody>
      </p:sp>
      <p:sp>
        <p:nvSpPr>
          <p:cNvPr id="2" name="TextBox 1">
            <a:extLst>
              <a:ext uri="{FF2B5EF4-FFF2-40B4-BE49-F238E27FC236}">
                <a16:creationId xmlns:a16="http://schemas.microsoft.com/office/drawing/2014/main" id="{CA16A0B2-3C46-41CF-8EA2-83C8DDECA150}"/>
              </a:ext>
            </a:extLst>
          </p:cNvPr>
          <p:cNvSpPr txBox="1"/>
          <p:nvPr/>
        </p:nvSpPr>
        <p:spPr>
          <a:xfrm>
            <a:off x="612784" y="2068497"/>
            <a:ext cx="10095048" cy="579389"/>
          </a:xfrm>
          <a:prstGeom prst="rect">
            <a:avLst/>
          </a:prstGeom>
          <a:noFill/>
        </p:spPr>
        <p:txBody>
          <a:bodyPr wrap="square" lIns="0" tIns="0" rIns="0" bIns="0" rtlCol="0">
            <a:spAutoFit/>
          </a:bodyPr>
          <a:lstStyle/>
          <a:p>
            <a:endParaRPr lang="en-US" b="1">
              <a:solidFill>
                <a:srgbClr val="324649"/>
              </a:solidFill>
            </a:endParaRPr>
          </a:p>
          <a:p>
            <a:endParaRPr lang="en-US" sz="2000">
              <a:solidFill>
                <a:srgbClr val="324649"/>
              </a:solidFill>
            </a:endParaRPr>
          </a:p>
        </p:txBody>
      </p:sp>
    </p:spTree>
    <p:extLst>
      <p:ext uri="{BB962C8B-B14F-4D97-AF65-F5344CB8AC3E}">
        <p14:creationId xmlns:p14="http://schemas.microsoft.com/office/powerpoint/2010/main" val="281933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16A0B2-3C46-41CF-8EA2-83C8DDECA150}"/>
              </a:ext>
            </a:extLst>
          </p:cNvPr>
          <p:cNvSpPr txBox="1"/>
          <p:nvPr/>
        </p:nvSpPr>
        <p:spPr>
          <a:xfrm>
            <a:off x="612784" y="2068497"/>
            <a:ext cx="10095048" cy="2800767"/>
          </a:xfrm>
          <a:prstGeom prst="rect">
            <a:avLst/>
          </a:prstGeom>
          <a:noFill/>
        </p:spPr>
        <p:txBody>
          <a:bodyPr wrap="square" lIns="0" tIns="0" rIns="0" bIns="0" rtlCol="0">
            <a:spAutoFit/>
          </a:bodyPr>
          <a:lstStyle/>
          <a:p>
            <a:r>
              <a:rPr lang="en-US" sz="1800">
                <a:solidFill>
                  <a:srgbClr val="324649"/>
                </a:solidFill>
              </a:rPr>
              <a:t>Uses </a:t>
            </a:r>
            <a:r>
              <a:rPr lang="en-US" sz="1800" err="1">
                <a:solidFill>
                  <a:srgbClr val="324649"/>
                </a:solidFill>
              </a:rPr>
              <a:t>AzureML</a:t>
            </a:r>
            <a:r>
              <a:rPr lang="en-US" sz="1800">
                <a:solidFill>
                  <a:srgbClr val="324649"/>
                </a:solidFill>
              </a:rPr>
              <a:t> behind the scenes</a:t>
            </a:r>
            <a:br>
              <a:rPr lang="en-US" sz="1800">
                <a:solidFill>
                  <a:srgbClr val="324649"/>
                </a:solidFill>
              </a:rPr>
            </a:br>
            <a:br>
              <a:rPr lang="en-US" sz="1800">
                <a:solidFill>
                  <a:srgbClr val="324649"/>
                </a:solidFill>
              </a:rPr>
            </a:br>
            <a:r>
              <a:rPr lang="en-US" sz="1800">
                <a:solidFill>
                  <a:srgbClr val="324649"/>
                </a:solidFill>
              </a:rPr>
              <a:t>Zero code - Most of data science is automated</a:t>
            </a:r>
            <a:br>
              <a:rPr lang="en-US" sz="1800">
                <a:solidFill>
                  <a:srgbClr val="324649"/>
                </a:solidFill>
              </a:rPr>
            </a:br>
            <a:br>
              <a:rPr lang="en-US" sz="1800">
                <a:solidFill>
                  <a:srgbClr val="324649"/>
                </a:solidFill>
              </a:rPr>
            </a:br>
            <a:r>
              <a:rPr lang="en-US" sz="1800">
                <a:solidFill>
                  <a:srgbClr val="324649"/>
                </a:solidFill>
              </a:rPr>
              <a:t>Explanations for predictions – global and local</a:t>
            </a:r>
            <a:br>
              <a:rPr lang="en-US" sz="1800">
                <a:solidFill>
                  <a:srgbClr val="324649"/>
                </a:solidFill>
              </a:rPr>
            </a:br>
            <a:endParaRPr lang="en-US" sz="1800">
              <a:solidFill>
                <a:srgbClr val="324649"/>
              </a:solidFill>
            </a:endParaRPr>
          </a:p>
          <a:p>
            <a:r>
              <a:rPr lang="en-US" sz="1800">
                <a:solidFill>
                  <a:srgbClr val="324649"/>
                </a:solidFill>
              </a:rPr>
              <a:t>Power BI premium, embedded</a:t>
            </a:r>
            <a:br>
              <a:rPr lang="en-US" sz="1800">
                <a:solidFill>
                  <a:srgbClr val="324649"/>
                </a:solidFill>
              </a:rPr>
            </a:br>
            <a:endParaRPr lang="en-US" sz="1800">
              <a:solidFill>
                <a:srgbClr val="324649"/>
              </a:solidFill>
            </a:endParaRPr>
          </a:p>
          <a:p>
            <a:br>
              <a:rPr lang="en-US" sz="1800">
                <a:solidFill>
                  <a:srgbClr val="324649"/>
                </a:solidFill>
              </a:rPr>
            </a:br>
            <a:endParaRPr lang="en-US" sz="2000">
              <a:solidFill>
                <a:srgbClr val="324649"/>
              </a:solidFill>
            </a:endParaRPr>
          </a:p>
        </p:txBody>
      </p:sp>
      <p:sp>
        <p:nvSpPr>
          <p:cNvPr id="6" name="Title 1">
            <a:extLst>
              <a:ext uri="{FF2B5EF4-FFF2-40B4-BE49-F238E27FC236}">
                <a16:creationId xmlns:a16="http://schemas.microsoft.com/office/drawing/2014/main" id="{DB340725-0EEC-4D82-B792-44B511FAF7BF}"/>
              </a:ext>
            </a:extLst>
          </p:cNvPr>
          <p:cNvSpPr>
            <a:spLocks noGrp="1"/>
          </p:cNvSpPr>
          <p:nvPr>
            <p:ph type="title"/>
          </p:nvPr>
        </p:nvSpPr>
        <p:spPr>
          <a:xfrm>
            <a:off x="612784" y="1251243"/>
            <a:ext cx="9786554" cy="498598"/>
          </a:xfrm>
        </p:spPr>
        <p:txBody>
          <a:bodyPr/>
          <a:lstStyle/>
          <a:p>
            <a:r>
              <a:rPr lang="en-US"/>
              <a:t>AutoML in PowerBI</a:t>
            </a:r>
          </a:p>
        </p:txBody>
      </p:sp>
    </p:spTree>
    <p:extLst>
      <p:ext uri="{BB962C8B-B14F-4D97-AF65-F5344CB8AC3E}">
        <p14:creationId xmlns:p14="http://schemas.microsoft.com/office/powerpoint/2010/main" val="55040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9C54-B5C3-46D2-9238-70471D8BABE9}"/>
              </a:ext>
            </a:extLst>
          </p:cNvPr>
          <p:cNvSpPr>
            <a:spLocks noGrp="1"/>
          </p:cNvSpPr>
          <p:nvPr>
            <p:ph type="title"/>
          </p:nvPr>
        </p:nvSpPr>
        <p:spPr>
          <a:xfrm>
            <a:off x="1227032" y="1048751"/>
            <a:ext cx="9144000" cy="498598"/>
          </a:xfrm>
        </p:spPr>
        <p:txBody>
          <a:bodyPr/>
          <a:lstStyle/>
          <a:p>
            <a:r>
              <a:rPr lang="en-US"/>
              <a:t>AutoML process</a:t>
            </a:r>
          </a:p>
        </p:txBody>
      </p:sp>
      <p:pic>
        <p:nvPicPr>
          <p:cNvPr id="3" name="Picture 2">
            <a:extLst>
              <a:ext uri="{FF2B5EF4-FFF2-40B4-BE49-F238E27FC236}">
                <a16:creationId xmlns:a16="http://schemas.microsoft.com/office/drawing/2014/main" id="{173AEE62-C4E9-48F5-B914-286C728FB33F}"/>
              </a:ext>
            </a:extLst>
          </p:cNvPr>
          <p:cNvPicPr>
            <a:picLocks noChangeAspect="1"/>
          </p:cNvPicPr>
          <p:nvPr/>
        </p:nvPicPr>
        <p:blipFill>
          <a:blip r:embed="rId2"/>
          <a:stretch>
            <a:fillRect/>
          </a:stretch>
        </p:blipFill>
        <p:spPr>
          <a:xfrm>
            <a:off x="1227032" y="2221220"/>
            <a:ext cx="8966540" cy="3477064"/>
          </a:xfrm>
          <a:prstGeom prst="rect">
            <a:avLst/>
          </a:prstGeom>
        </p:spPr>
      </p:pic>
    </p:spTree>
    <p:extLst>
      <p:ext uri="{BB962C8B-B14F-4D97-AF65-F5344CB8AC3E}">
        <p14:creationId xmlns:p14="http://schemas.microsoft.com/office/powerpoint/2010/main" val="351781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2691F6-2F2D-42F8-BC8D-4619D0A5D743}"/>
              </a:ext>
            </a:extLst>
          </p:cNvPr>
          <p:cNvSpPr>
            <a:spLocks noGrp="1"/>
          </p:cNvSpPr>
          <p:nvPr>
            <p:ph type="body" sz="quarter" idx="12"/>
          </p:nvPr>
        </p:nvSpPr>
        <p:spPr>
          <a:xfrm>
            <a:off x="612784" y="1990986"/>
            <a:ext cx="10089992" cy="1692771"/>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Samples the first 1000 rows of your dataset</a:t>
            </a:r>
          </a:p>
          <a:p>
            <a:pPr marL="342900" indent="-342900">
              <a:buFont typeface="Arial" panose="020B0604020202020204" pitchFamily="34" charset="0"/>
              <a:buChar char="•"/>
            </a:pPr>
            <a:r>
              <a:rPr lang="en-US" dirty="0"/>
              <a:t>Recommend appropriate model based on data and target variable</a:t>
            </a:r>
          </a:p>
          <a:p>
            <a:pPr marL="342900" indent="-342900">
              <a:buFont typeface="Arial" panose="020B0604020202020204" pitchFamily="34" charset="0"/>
              <a:buChar char="•"/>
            </a:pPr>
            <a:r>
              <a:rPr lang="en-US" dirty="0"/>
              <a:t>Recommend appropriate features based on cardinality and correlation</a:t>
            </a:r>
          </a:p>
          <a:p>
            <a:endParaRPr lang="en-US" dirty="0"/>
          </a:p>
        </p:txBody>
      </p:sp>
      <p:sp>
        <p:nvSpPr>
          <p:cNvPr id="4" name="Title 1">
            <a:extLst>
              <a:ext uri="{FF2B5EF4-FFF2-40B4-BE49-F238E27FC236}">
                <a16:creationId xmlns:a16="http://schemas.microsoft.com/office/drawing/2014/main" id="{539DB87E-B843-4574-A0B7-127E8B8ACA88}"/>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solidFill>
                  <a:srgbClr val="324649"/>
                </a:solidFill>
              </a:rPr>
              <a:t>Auto ML – Recommendation Capabilities</a:t>
            </a:r>
          </a:p>
        </p:txBody>
      </p:sp>
    </p:spTree>
    <p:extLst>
      <p:ext uri="{BB962C8B-B14F-4D97-AF65-F5344CB8AC3E}">
        <p14:creationId xmlns:p14="http://schemas.microsoft.com/office/powerpoint/2010/main" val="32617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9387-1FB3-446B-9F72-5683C3BA1F97}"/>
              </a:ext>
            </a:extLst>
          </p:cNvPr>
          <p:cNvSpPr>
            <a:spLocks noGrp="1"/>
          </p:cNvSpPr>
          <p:nvPr>
            <p:ph type="title"/>
          </p:nvPr>
        </p:nvSpPr>
        <p:spPr>
          <a:xfrm>
            <a:off x="585216" y="960402"/>
            <a:ext cx="9144000" cy="997196"/>
          </a:xfrm>
        </p:spPr>
        <p:txBody>
          <a:bodyPr/>
          <a:lstStyle/>
          <a:p>
            <a:r>
              <a:rPr lang="en-US">
                <a:cs typeface="Segoe UI"/>
              </a:rPr>
              <a:t>Pre-processing and Auto Featurization currently done in AutoML </a:t>
            </a:r>
          </a:p>
        </p:txBody>
      </p:sp>
      <p:sp>
        <p:nvSpPr>
          <p:cNvPr id="3" name="Text Placeholder 2">
            <a:extLst>
              <a:ext uri="{FF2B5EF4-FFF2-40B4-BE49-F238E27FC236}">
                <a16:creationId xmlns:a16="http://schemas.microsoft.com/office/drawing/2014/main" id="{552BE6BB-1626-496F-9301-D5646AFE5A40}"/>
              </a:ext>
            </a:extLst>
          </p:cNvPr>
          <p:cNvSpPr>
            <a:spLocks noGrp="1"/>
          </p:cNvSpPr>
          <p:nvPr>
            <p:ph type="body" sz="quarter" idx="12"/>
          </p:nvPr>
        </p:nvSpPr>
        <p:spPr>
          <a:xfrm>
            <a:off x="585215" y="2093768"/>
            <a:ext cx="10911367" cy="4062651"/>
          </a:xfrm>
        </p:spPr>
        <p:txBody>
          <a:bodyPr/>
          <a:lstStyle/>
          <a:p>
            <a:endParaRPr lang="en-US" dirty="0"/>
          </a:p>
          <a:p>
            <a:pPr marL="342900" indent="-342900">
              <a:buFont typeface="Arial" panose="020B0604020202020204" pitchFamily="34" charset="0"/>
              <a:buChar char="•"/>
            </a:pPr>
            <a:r>
              <a:rPr lang="en-US" dirty="0"/>
              <a:t>Drop high cardinality features</a:t>
            </a:r>
          </a:p>
          <a:p>
            <a:pPr marL="342900" indent="-342900">
              <a:buFont typeface="Arial" panose="020B0604020202020204" pitchFamily="34" charset="0"/>
              <a:buChar char="•"/>
            </a:pPr>
            <a:r>
              <a:rPr lang="en-US" dirty="0"/>
              <a:t>Impute missing values</a:t>
            </a:r>
          </a:p>
          <a:p>
            <a:pPr marL="342900" indent="-342900">
              <a:buFont typeface="Arial" panose="020B0604020202020204" pitchFamily="34" charset="0"/>
              <a:buChar char="•"/>
            </a:pPr>
            <a:r>
              <a:rPr lang="en-US" dirty="0"/>
              <a:t>Generate additional features</a:t>
            </a:r>
          </a:p>
          <a:p>
            <a:pPr marL="342900" indent="-342900">
              <a:buFont typeface="Arial" panose="020B0604020202020204" pitchFamily="34" charset="0"/>
              <a:buChar char="•"/>
            </a:pPr>
            <a:r>
              <a:rPr lang="en-US" dirty="0"/>
              <a:t>Scaling and normalization</a:t>
            </a:r>
          </a:p>
          <a:p>
            <a:pPr marL="342900" indent="-342900">
              <a:buFont typeface="Arial" panose="020B0604020202020204" pitchFamily="34" charset="0"/>
              <a:buChar char="•"/>
            </a:pPr>
            <a:r>
              <a:rPr lang="en-US" dirty="0"/>
              <a:t>Transform and encode</a:t>
            </a:r>
          </a:p>
          <a:p>
            <a:endParaRPr lang="en-US" dirty="0"/>
          </a:p>
          <a:p>
            <a:endParaRPr lang="en-US" dirty="0"/>
          </a:p>
          <a:p>
            <a:r>
              <a:rPr lang="en-US" dirty="0"/>
              <a:t>When using the model for predictions, the same pre-processing steps applied during training are applied to your input data automatically.</a:t>
            </a:r>
            <a:endParaRPr lang="en-US" sz="2800" dirty="0">
              <a:gradFill>
                <a:gsLst>
                  <a:gs pos="2917">
                    <a:schemeClr val="tx1"/>
                  </a:gs>
                  <a:gs pos="30000">
                    <a:schemeClr val="tx1"/>
                  </a:gs>
                </a:gsLst>
                <a:lin ang="5400000" scaled="0"/>
              </a:gradFill>
            </a:endParaRP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5952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3">
            <a:extLst>
              <a:ext uri="{FF2B5EF4-FFF2-40B4-BE49-F238E27FC236}">
                <a16:creationId xmlns:a16="http://schemas.microsoft.com/office/drawing/2014/main" id="{185D3C2D-6378-40A6-89F0-9061612AB70E}"/>
              </a:ext>
            </a:extLst>
          </p:cNvPr>
          <p:cNvGraphicFramePr>
            <a:graphicFrameLocks noGrp="1"/>
          </p:cNvGraphicFramePr>
          <p:nvPr>
            <p:extLst>
              <p:ext uri="{D42A27DB-BD31-4B8C-83A1-F6EECF244321}">
                <p14:modId xmlns:p14="http://schemas.microsoft.com/office/powerpoint/2010/main" val="1129353973"/>
              </p:ext>
            </p:extLst>
          </p:nvPr>
        </p:nvGraphicFramePr>
        <p:xfrm>
          <a:off x="815085" y="2038335"/>
          <a:ext cx="8128000" cy="1820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27810035"/>
                    </a:ext>
                  </a:extLst>
                </a:gridCol>
                <a:gridCol w="4064000">
                  <a:extLst>
                    <a:ext uri="{9D8B030D-6E8A-4147-A177-3AD203B41FA5}">
                      <a16:colId xmlns:a16="http://schemas.microsoft.com/office/drawing/2014/main" val="2455687157"/>
                    </a:ext>
                  </a:extLst>
                </a:gridCol>
              </a:tblGrid>
              <a:tr h="438920">
                <a:tc>
                  <a:txBody>
                    <a:bodyPr/>
                    <a:lstStyle/>
                    <a:p>
                      <a:r>
                        <a:rPr lang="en-US">
                          <a:solidFill>
                            <a:schemeClr val="bg1"/>
                          </a:solidFill>
                          <a:latin typeface="+mj-lt"/>
                        </a:rPr>
                        <a:t>Type of Model</a:t>
                      </a:r>
                    </a:p>
                  </a:txBody>
                  <a:tcPr>
                    <a:solidFill>
                      <a:srgbClr val="01B8AA"/>
                    </a:solidFill>
                  </a:tcPr>
                </a:tc>
                <a:tc>
                  <a:txBody>
                    <a:bodyPr/>
                    <a:lstStyle/>
                    <a:p>
                      <a:r>
                        <a:rPr lang="en-US">
                          <a:solidFill>
                            <a:schemeClr val="bg1"/>
                          </a:solidFill>
                          <a:latin typeface="+mj-lt"/>
                        </a:rPr>
                        <a:t>Data limits</a:t>
                      </a:r>
                    </a:p>
                  </a:txBody>
                  <a:tcPr>
                    <a:solidFill>
                      <a:srgbClr val="01B8AA"/>
                    </a:solidFill>
                  </a:tcPr>
                </a:tc>
                <a:extLst>
                  <a:ext uri="{0D108BD9-81ED-4DB2-BD59-A6C34878D82A}">
                    <a16:rowId xmlns:a16="http://schemas.microsoft.com/office/drawing/2014/main" val="3459116504"/>
                  </a:ext>
                </a:extLst>
              </a:tr>
              <a:tr h="370840">
                <a:tc>
                  <a:txBody>
                    <a:bodyPr/>
                    <a:lstStyle/>
                    <a:p>
                      <a:r>
                        <a:rPr lang="en-US"/>
                        <a:t>Binary prediction</a:t>
                      </a:r>
                    </a:p>
                  </a:txBody>
                  <a:tcPr/>
                </a:tc>
                <a:tc>
                  <a:txBody>
                    <a:bodyPr/>
                    <a:lstStyle/>
                    <a:p>
                      <a:r>
                        <a:rPr lang="en-US"/>
                        <a:t>At least 20 rows per class</a:t>
                      </a:r>
                    </a:p>
                  </a:txBody>
                  <a:tcPr/>
                </a:tc>
                <a:extLst>
                  <a:ext uri="{0D108BD9-81ED-4DB2-BD59-A6C34878D82A}">
                    <a16:rowId xmlns:a16="http://schemas.microsoft.com/office/drawing/2014/main" val="888654171"/>
                  </a:ext>
                </a:extLst>
              </a:tr>
              <a:tr h="370840">
                <a:tc>
                  <a:txBody>
                    <a:bodyPr/>
                    <a:lstStyle/>
                    <a:p>
                      <a:r>
                        <a:rPr lang="en-US"/>
                        <a:t>Classification</a:t>
                      </a:r>
                    </a:p>
                  </a:txBody>
                  <a:tcPr/>
                </a:tc>
                <a:tc>
                  <a:txBody>
                    <a:bodyPr/>
                    <a:lstStyle/>
                    <a:p>
                      <a:r>
                        <a:rPr lang="en-US"/>
                        <a:t>At least 20 rows per class, Max 500 classes</a:t>
                      </a:r>
                    </a:p>
                  </a:txBody>
                  <a:tcPr/>
                </a:tc>
                <a:extLst>
                  <a:ext uri="{0D108BD9-81ED-4DB2-BD59-A6C34878D82A}">
                    <a16:rowId xmlns:a16="http://schemas.microsoft.com/office/drawing/2014/main" val="597865103"/>
                  </a:ext>
                </a:extLst>
              </a:tr>
              <a:tr h="370840">
                <a:tc>
                  <a:txBody>
                    <a:bodyPr/>
                    <a:lstStyle/>
                    <a:p>
                      <a:r>
                        <a:rPr lang="en-US"/>
                        <a:t>Regression</a:t>
                      </a:r>
                    </a:p>
                  </a:txBody>
                  <a:tcPr/>
                </a:tc>
                <a:tc>
                  <a:txBody>
                    <a:bodyPr/>
                    <a:lstStyle/>
                    <a:p>
                      <a:r>
                        <a:rPr lang="en-US"/>
                        <a:t>100 rows </a:t>
                      </a:r>
                    </a:p>
                  </a:txBody>
                  <a:tcPr/>
                </a:tc>
                <a:extLst>
                  <a:ext uri="{0D108BD9-81ED-4DB2-BD59-A6C34878D82A}">
                    <a16:rowId xmlns:a16="http://schemas.microsoft.com/office/drawing/2014/main" val="2460586128"/>
                  </a:ext>
                </a:extLst>
              </a:tr>
            </a:tbl>
          </a:graphicData>
        </a:graphic>
      </p:graphicFrame>
      <p:sp>
        <p:nvSpPr>
          <p:cNvPr id="7" name="Title 1">
            <a:extLst>
              <a:ext uri="{FF2B5EF4-FFF2-40B4-BE49-F238E27FC236}">
                <a16:creationId xmlns:a16="http://schemas.microsoft.com/office/drawing/2014/main" id="{BEC12E46-3CCD-4BC3-8A0D-65ACFDA56A62}"/>
              </a:ext>
            </a:extLst>
          </p:cNvPr>
          <p:cNvSpPr txBox="1">
            <a:spLocks/>
          </p:cNvSpPr>
          <p:nvPr/>
        </p:nvSpPr>
        <p:spPr>
          <a:xfrm>
            <a:off x="612784" y="991777"/>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Amount of data</a:t>
            </a:r>
          </a:p>
        </p:txBody>
      </p:sp>
      <p:pic>
        <p:nvPicPr>
          <p:cNvPr id="9" name="Graphic 8" descr="Warning">
            <a:extLst>
              <a:ext uri="{FF2B5EF4-FFF2-40B4-BE49-F238E27FC236}">
                <a16:creationId xmlns:a16="http://schemas.microsoft.com/office/drawing/2014/main" id="{1E26417B-7206-4975-B54E-4C1415535D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2784" y="5755557"/>
            <a:ext cx="582068" cy="582068"/>
          </a:xfrm>
          <a:prstGeom prst="rect">
            <a:avLst/>
          </a:prstGeom>
        </p:spPr>
      </p:pic>
      <p:sp>
        <p:nvSpPr>
          <p:cNvPr id="10" name="Rectangle 9">
            <a:extLst>
              <a:ext uri="{FF2B5EF4-FFF2-40B4-BE49-F238E27FC236}">
                <a16:creationId xmlns:a16="http://schemas.microsoft.com/office/drawing/2014/main" id="{F3C67868-C95B-456E-8E37-8E9589F1FC11}"/>
              </a:ext>
            </a:extLst>
          </p:cNvPr>
          <p:cNvSpPr/>
          <p:nvPr/>
        </p:nvSpPr>
        <p:spPr>
          <a:xfrm>
            <a:off x="1372067" y="5666765"/>
            <a:ext cx="10207149" cy="707886"/>
          </a:xfrm>
          <a:prstGeom prst="rect">
            <a:avLst/>
          </a:prstGeom>
        </p:spPr>
        <p:txBody>
          <a:bodyPr wrap="square">
            <a:spAutoFit/>
          </a:bodyPr>
          <a:lstStyle/>
          <a:p>
            <a:r>
              <a:rPr lang="en-US" sz="2000">
                <a:solidFill>
                  <a:srgbClr val="324649"/>
                </a:solidFill>
              </a:rPr>
              <a:t>This doesn't mean 20 data points will train a highly predictive model. Try to provide 1000 or more.</a:t>
            </a:r>
          </a:p>
        </p:txBody>
      </p:sp>
    </p:spTree>
    <p:extLst>
      <p:ext uri="{BB962C8B-B14F-4D97-AF65-F5344CB8AC3E}">
        <p14:creationId xmlns:p14="http://schemas.microsoft.com/office/powerpoint/2010/main" val="21187766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B607E9-7C57-4C10-9C46-2581516F2003}"/>
              </a:ext>
            </a:extLst>
          </p:cNvPr>
          <p:cNvSpPr>
            <a:spLocks noGrp="1"/>
          </p:cNvSpPr>
          <p:nvPr>
            <p:ph type="body" sz="quarter" idx="12"/>
          </p:nvPr>
        </p:nvSpPr>
        <p:spPr>
          <a:xfrm>
            <a:off x="1304307" y="4932888"/>
            <a:ext cx="5904361" cy="338554"/>
          </a:xfrm>
        </p:spPr>
        <p:txBody>
          <a:bodyPr/>
          <a:lstStyle/>
          <a:p>
            <a:r>
              <a:rPr lang="en-US"/>
              <a:t>Based on sample of your data – first 1000 rows</a:t>
            </a:r>
          </a:p>
        </p:txBody>
      </p:sp>
      <p:graphicFrame>
        <p:nvGraphicFramePr>
          <p:cNvPr id="4" name="Table 4">
            <a:extLst>
              <a:ext uri="{FF2B5EF4-FFF2-40B4-BE49-F238E27FC236}">
                <a16:creationId xmlns:a16="http://schemas.microsoft.com/office/drawing/2014/main" id="{05555CEB-D905-4DE4-9001-5AE46E4045AC}"/>
              </a:ext>
            </a:extLst>
          </p:cNvPr>
          <p:cNvGraphicFramePr>
            <a:graphicFrameLocks noGrp="1"/>
          </p:cNvGraphicFramePr>
          <p:nvPr>
            <p:extLst>
              <p:ext uri="{D42A27DB-BD31-4B8C-83A1-F6EECF244321}">
                <p14:modId xmlns:p14="http://schemas.microsoft.com/office/powerpoint/2010/main" val="3127459654"/>
              </p:ext>
            </p:extLst>
          </p:nvPr>
        </p:nvGraphicFramePr>
        <p:xfrm>
          <a:off x="786857" y="2203397"/>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756225"/>
                    </a:ext>
                  </a:extLst>
                </a:gridCol>
                <a:gridCol w="4064000">
                  <a:extLst>
                    <a:ext uri="{9D8B030D-6E8A-4147-A177-3AD203B41FA5}">
                      <a16:colId xmlns:a16="http://schemas.microsoft.com/office/drawing/2014/main" val="3622507736"/>
                    </a:ext>
                  </a:extLst>
                </a:gridCol>
              </a:tblGrid>
              <a:tr h="370840">
                <a:tc>
                  <a:txBody>
                    <a:bodyPr/>
                    <a:lstStyle/>
                    <a:p>
                      <a:r>
                        <a:rPr lang="en-US">
                          <a:solidFill>
                            <a:schemeClr val="bg1"/>
                          </a:solidFill>
                          <a:latin typeface="+mj-lt"/>
                        </a:rPr>
                        <a:t>Model</a:t>
                      </a:r>
                    </a:p>
                  </a:txBody>
                  <a:tcPr>
                    <a:solidFill>
                      <a:srgbClr val="01B8AA"/>
                    </a:solidFill>
                  </a:tcPr>
                </a:tc>
                <a:tc>
                  <a:txBody>
                    <a:bodyPr/>
                    <a:lstStyle/>
                    <a:p>
                      <a:r>
                        <a:rPr lang="en-US">
                          <a:solidFill>
                            <a:schemeClr val="bg1"/>
                          </a:solidFill>
                          <a:latin typeface="+mj-lt"/>
                        </a:rPr>
                        <a:t>Type of output</a:t>
                      </a:r>
                    </a:p>
                  </a:txBody>
                  <a:tcPr>
                    <a:solidFill>
                      <a:srgbClr val="01B8AA"/>
                    </a:solidFill>
                  </a:tcPr>
                </a:tc>
                <a:extLst>
                  <a:ext uri="{0D108BD9-81ED-4DB2-BD59-A6C34878D82A}">
                    <a16:rowId xmlns:a16="http://schemas.microsoft.com/office/drawing/2014/main" val="2514761967"/>
                  </a:ext>
                </a:extLst>
              </a:tr>
              <a:tr h="370840">
                <a:tc>
                  <a:txBody>
                    <a:bodyPr/>
                    <a:lstStyle/>
                    <a:p>
                      <a:r>
                        <a:rPr lang="en-US"/>
                        <a:t>Binary prediction</a:t>
                      </a:r>
                    </a:p>
                  </a:txBody>
                  <a:tcPr/>
                </a:tc>
                <a:tc>
                  <a:txBody>
                    <a:bodyPr/>
                    <a:lstStyle/>
                    <a:p>
                      <a:r>
                        <a:rPr lang="en-US"/>
                        <a:t>Text and numeric</a:t>
                      </a:r>
                    </a:p>
                  </a:txBody>
                  <a:tcPr/>
                </a:tc>
                <a:extLst>
                  <a:ext uri="{0D108BD9-81ED-4DB2-BD59-A6C34878D82A}">
                    <a16:rowId xmlns:a16="http://schemas.microsoft.com/office/drawing/2014/main" val="1386848643"/>
                  </a:ext>
                </a:extLst>
              </a:tr>
              <a:tr h="370840">
                <a:tc>
                  <a:txBody>
                    <a:bodyPr/>
                    <a:lstStyle/>
                    <a:p>
                      <a:r>
                        <a:rPr lang="en-US"/>
                        <a:t>Classification</a:t>
                      </a:r>
                    </a:p>
                  </a:txBody>
                  <a:tcPr/>
                </a:tc>
                <a:tc>
                  <a:txBody>
                    <a:bodyPr/>
                    <a:lstStyle/>
                    <a:p>
                      <a:r>
                        <a:rPr lang="en-US"/>
                        <a:t>Text and whole numbers</a:t>
                      </a:r>
                    </a:p>
                  </a:txBody>
                  <a:tcPr/>
                </a:tc>
                <a:extLst>
                  <a:ext uri="{0D108BD9-81ED-4DB2-BD59-A6C34878D82A}">
                    <a16:rowId xmlns:a16="http://schemas.microsoft.com/office/drawing/2014/main" val="1468648128"/>
                  </a:ext>
                </a:extLst>
              </a:tr>
              <a:tr h="370840">
                <a:tc>
                  <a:txBody>
                    <a:bodyPr/>
                    <a:lstStyle/>
                    <a:p>
                      <a:r>
                        <a:rPr lang="en-US"/>
                        <a:t>Regression</a:t>
                      </a:r>
                    </a:p>
                  </a:txBody>
                  <a:tcPr/>
                </a:tc>
                <a:tc>
                  <a:txBody>
                    <a:bodyPr/>
                    <a:lstStyle/>
                    <a:p>
                      <a:r>
                        <a:rPr lang="en-US"/>
                        <a:t>Numeric</a:t>
                      </a:r>
                    </a:p>
                  </a:txBody>
                  <a:tcPr/>
                </a:tc>
                <a:extLst>
                  <a:ext uri="{0D108BD9-81ED-4DB2-BD59-A6C34878D82A}">
                    <a16:rowId xmlns:a16="http://schemas.microsoft.com/office/drawing/2014/main" val="3183637010"/>
                  </a:ext>
                </a:extLst>
              </a:tr>
            </a:tbl>
          </a:graphicData>
        </a:graphic>
      </p:graphicFrame>
      <p:sp>
        <p:nvSpPr>
          <p:cNvPr id="5" name="Title 1">
            <a:extLst>
              <a:ext uri="{FF2B5EF4-FFF2-40B4-BE49-F238E27FC236}">
                <a16:creationId xmlns:a16="http://schemas.microsoft.com/office/drawing/2014/main" id="{0FF0FF47-C1D5-4D1D-8AD3-A3820AF81684}"/>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Auto recommendation of model</a:t>
            </a:r>
          </a:p>
        </p:txBody>
      </p:sp>
      <p:pic>
        <p:nvPicPr>
          <p:cNvPr id="8" name="Graphic 7" descr="Warning">
            <a:extLst>
              <a:ext uri="{FF2B5EF4-FFF2-40B4-BE49-F238E27FC236}">
                <a16:creationId xmlns:a16="http://schemas.microsoft.com/office/drawing/2014/main" id="{7EF2C542-B0A5-42C5-BDF5-EDAE40E345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4814" y="4811131"/>
            <a:ext cx="582068" cy="582068"/>
          </a:xfrm>
          <a:prstGeom prst="rect">
            <a:avLst/>
          </a:prstGeom>
        </p:spPr>
      </p:pic>
    </p:spTree>
    <p:extLst>
      <p:ext uri="{BB962C8B-B14F-4D97-AF65-F5344CB8AC3E}">
        <p14:creationId xmlns:p14="http://schemas.microsoft.com/office/powerpoint/2010/main" val="31183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1823DA-FFF1-43A1-869D-55DE6497B926}"/>
              </a:ext>
            </a:extLst>
          </p:cNvPr>
          <p:cNvSpPr txBox="1"/>
          <p:nvPr/>
        </p:nvSpPr>
        <p:spPr>
          <a:xfrm>
            <a:off x="612784" y="1973887"/>
            <a:ext cx="5211763" cy="2771076"/>
          </a:xfrm>
          <a:prstGeom prst="rect">
            <a:avLst/>
          </a:prstGeom>
        </p:spPr>
        <p:txBody>
          <a:bodyPr vert="horz" wrap="square" lIns="0" tIns="0" rIns="0" bIns="0" rtlCol="0">
            <a:normAutofit/>
          </a:bodyPr>
          <a:lstStyle/>
          <a:p>
            <a:pPr defTabSz="932742">
              <a:spcBef>
                <a:spcPct val="20000"/>
              </a:spcBef>
              <a:buSzPct val="90000"/>
            </a:pPr>
            <a:r>
              <a:rPr lang="en-US" sz="2800">
                <a:solidFill>
                  <a:srgbClr val="324649"/>
                </a:solidFill>
              </a:rPr>
              <a:t>AzureML creates a number of parallel pipelines that try different algorithms and parameters. </a:t>
            </a:r>
          </a:p>
        </p:txBody>
      </p:sp>
      <p:pic>
        <p:nvPicPr>
          <p:cNvPr id="2" name="Picture 1">
            <a:extLst>
              <a:ext uri="{FF2B5EF4-FFF2-40B4-BE49-F238E27FC236}">
                <a16:creationId xmlns:a16="http://schemas.microsoft.com/office/drawing/2014/main" id="{4D87B469-CFD8-4DF5-9E83-96FA6E8F9ACB}"/>
              </a:ext>
            </a:extLst>
          </p:cNvPr>
          <p:cNvPicPr>
            <a:picLocks noChangeAspect="1"/>
          </p:cNvPicPr>
          <p:nvPr/>
        </p:nvPicPr>
        <p:blipFill>
          <a:blip r:embed="rId3"/>
          <a:stretch>
            <a:fillRect/>
          </a:stretch>
        </p:blipFill>
        <p:spPr>
          <a:xfrm>
            <a:off x="6569460" y="1202705"/>
            <a:ext cx="5219700" cy="2771076"/>
          </a:xfrm>
          <a:prstGeom prst="rect">
            <a:avLst/>
          </a:prstGeom>
          <a:noFill/>
        </p:spPr>
      </p:pic>
      <p:sp>
        <p:nvSpPr>
          <p:cNvPr id="6" name="Title 1">
            <a:extLst>
              <a:ext uri="{FF2B5EF4-FFF2-40B4-BE49-F238E27FC236}">
                <a16:creationId xmlns:a16="http://schemas.microsoft.com/office/drawing/2014/main" id="{DD941E8F-389D-4B13-B82F-79BDCB1452AA}"/>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Training</a:t>
            </a:r>
          </a:p>
        </p:txBody>
      </p:sp>
      <p:sp>
        <p:nvSpPr>
          <p:cNvPr id="4" name="TextBox 3">
            <a:extLst>
              <a:ext uri="{FF2B5EF4-FFF2-40B4-BE49-F238E27FC236}">
                <a16:creationId xmlns:a16="http://schemas.microsoft.com/office/drawing/2014/main" id="{5B7A6510-2602-41AA-B2FF-9BDC2F11F871}"/>
              </a:ext>
            </a:extLst>
          </p:cNvPr>
          <p:cNvSpPr txBox="1"/>
          <p:nvPr/>
        </p:nvSpPr>
        <p:spPr>
          <a:xfrm flipH="1">
            <a:off x="6610907" y="4059697"/>
            <a:ext cx="4773733" cy="138499"/>
          </a:xfrm>
          <a:prstGeom prst="rect">
            <a:avLst/>
          </a:prstGeom>
          <a:noFill/>
        </p:spPr>
        <p:txBody>
          <a:bodyPr wrap="square" lIns="0" tIns="0" rIns="0" bIns="0" rtlCol="0">
            <a:spAutoFit/>
          </a:bodyPr>
          <a:lstStyle/>
          <a:p>
            <a:r>
              <a:rPr lang="en-US" sz="900" dirty="0">
                <a:gradFill>
                  <a:gsLst>
                    <a:gs pos="2917">
                      <a:schemeClr val="tx1"/>
                    </a:gs>
                    <a:gs pos="30000">
                      <a:schemeClr val="tx1"/>
                    </a:gs>
                  </a:gsLst>
                  <a:lin ang="5400000" scaled="0"/>
                </a:gradFill>
              </a:rPr>
              <a:t>Source: docs.microsoft.com/</a:t>
            </a:r>
            <a:r>
              <a:rPr lang="en-US" sz="900" dirty="0" err="1">
                <a:gradFill>
                  <a:gsLst>
                    <a:gs pos="2917">
                      <a:schemeClr val="tx1"/>
                    </a:gs>
                    <a:gs pos="30000">
                      <a:schemeClr val="tx1"/>
                    </a:gs>
                  </a:gsLst>
                  <a:lin ang="5400000" scaled="0"/>
                </a:gradFill>
              </a:rPr>
              <a:t>en</a:t>
            </a:r>
            <a:r>
              <a:rPr lang="en-US" sz="900" dirty="0">
                <a:gradFill>
                  <a:gsLst>
                    <a:gs pos="2917">
                      <a:schemeClr val="tx1"/>
                    </a:gs>
                    <a:gs pos="30000">
                      <a:schemeClr val="tx1"/>
                    </a:gs>
                  </a:gsLst>
                  <a:lin ang="5400000" scaled="0"/>
                </a:gradFill>
              </a:rPr>
              <a:t>-us/azure/machine-learning/service/concept-automated-ml</a:t>
            </a:r>
          </a:p>
        </p:txBody>
      </p:sp>
    </p:spTree>
    <p:extLst>
      <p:ext uri="{BB962C8B-B14F-4D97-AF65-F5344CB8AC3E}">
        <p14:creationId xmlns:p14="http://schemas.microsoft.com/office/powerpoint/2010/main" val="1020048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6585B-696F-4D99-BC6F-DB1114D5829C}"/>
              </a:ext>
            </a:extLst>
          </p:cNvPr>
          <p:cNvSpPr txBox="1"/>
          <p:nvPr/>
        </p:nvSpPr>
        <p:spPr>
          <a:xfrm flipH="1">
            <a:off x="612784" y="2173944"/>
            <a:ext cx="9346557" cy="2856936"/>
          </a:xfrm>
          <a:prstGeom prst="rect">
            <a:avLst/>
          </a:prstGeom>
          <a:noFill/>
        </p:spPr>
        <p:txBody>
          <a:bodyPr wrap="square" lIns="0" tIns="0" rIns="0" bIns="0" rtlCol="0" anchor="t">
            <a:spAutoFit/>
          </a:bodyPr>
          <a:lstStyle/>
          <a:p>
            <a:r>
              <a:rPr lang="en-US" sz="2400">
                <a:solidFill>
                  <a:srgbClr val="324649"/>
                </a:solidFill>
              </a:rPr>
              <a:t>How do you know whether the model is doing the right thing?</a:t>
            </a:r>
          </a:p>
          <a:p>
            <a:pPr algn="l"/>
            <a:endParaRPr lang="en-US" sz="2400">
              <a:solidFill>
                <a:srgbClr val="324649"/>
              </a:solidFill>
            </a:endParaRPr>
          </a:p>
          <a:p>
            <a:r>
              <a:rPr lang="en-US" sz="2400">
                <a:solidFill>
                  <a:srgbClr val="324649"/>
                </a:solidFill>
              </a:rPr>
              <a:t>Provide interpretability &amp; </a:t>
            </a:r>
            <a:r>
              <a:rPr lang="en-US" sz="2400" err="1">
                <a:solidFill>
                  <a:srgbClr val="324649"/>
                </a:solidFill>
              </a:rPr>
              <a:t>explainability</a:t>
            </a:r>
            <a:r>
              <a:rPr lang="en-US" sz="2400">
                <a:solidFill>
                  <a:srgbClr val="324649"/>
                </a:solidFill>
              </a:rPr>
              <a:t> for models</a:t>
            </a:r>
            <a:endParaRPr lang="en-US" sz="2400">
              <a:solidFill>
                <a:srgbClr val="324649"/>
              </a:solidFill>
              <a:cs typeface="Segoe UI"/>
            </a:endParaRPr>
          </a:p>
          <a:p>
            <a:endParaRPr lang="en-US" sz="2400">
              <a:solidFill>
                <a:srgbClr val="324649"/>
              </a:solidFill>
              <a:cs typeface="Segoe UI"/>
            </a:endParaRPr>
          </a:p>
          <a:p>
            <a:r>
              <a:rPr lang="en-US" sz="2400">
                <a:solidFill>
                  <a:srgbClr val="324649"/>
                </a:solidFill>
              </a:rPr>
              <a:t>Not a black box </a:t>
            </a:r>
          </a:p>
          <a:p>
            <a:endParaRPr lang="en-US">
              <a:solidFill>
                <a:srgbClr val="FFFFFF"/>
              </a:solidFill>
            </a:endParaRPr>
          </a:p>
          <a:p>
            <a:r>
              <a:rPr lang="en-US" sz="2400">
                <a:solidFill>
                  <a:srgbClr val="324649"/>
                </a:solidFill>
              </a:rPr>
              <a:t>Convince key stakeholders and customers</a:t>
            </a:r>
            <a:endParaRPr lang="en-US" sz="1750">
              <a:cs typeface="Segoe UI"/>
            </a:endParaRPr>
          </a:p>
          <a:p>
            <a:pPr algn="l"/>
            <a:endParaRPr lang="en-US" sz="2400">
              <a:solidFill>
                <a:srgbClr val="324649"/>
              </a:solidFill>
            </a:endParaRPr>
          </a:p>
        </p:txBody>
      </p:sp>
      <p:sp>
        <p:nvSpPr>
          <p:cNvPr id="7" name="Title 1">
            <a:extLst>
              <a:ext uri="{FF2B5EF4-FFF2-40B4-BE49-F238E27FC236}">
                <a16:creationId xmlns:a16="http://schemas.microsoft.com/office/drawing/2014/main" id="{80C2CAFC-2786-417F-9660-6237C72AF2A0}"/>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Explainable AI</a:t>
            </a:r>
          </a:p>
        </p:txBody>
      </p:sp>
    </p:spTree>
    <p:extLst>
      <p:ext uri="{BB962C8B-B14F-4D97-AF65-F5344CB8AC3E}">
        <p14:creationId xmlns:p14="http://schemas.microsoft.com/office/powerpoint/2010/main" val="7436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AD91A9-08A3-4AA9-BA3C-F3CCF8F960F9}"/>
              </a:ext>
            </a:extLst>
          </p:cNvPr>
          <p:cNvSpPr>
            <a:spLocks noGrp="1"/>
          </p:cNvSpPr>
          <p:nvPr>
            <p:ph type="body" sz="quarter" idx="12"/>
          </p:nvPr>
        </p:nvSpPr>
        <p:spPr>
          <a:xfrm>
            <a:off x="612784" y="1950786"/>
            <a:ext cx="9144000" cy="1354217"/>
          </a:xfrm>
        </p:spPr>
        <p:txBody>
          <a:bodyPr/>
          <a:lstStyle/>
          <a:p>
            <a:r>
              <a:rPr lang="en-US"/>
              <a:t>Input variables</a:t>
            </a:r>
          </a:p>
          <a:p>
            <a:r>
              <a:rPr lang="en-US"/>
              <a:t>Output variable</a:t>
            </a:r>
          </a:p>
          <a:p>
            <a:r>
              <a:rPr lang="en-US"/>
              <a:t>Model parameters</a:t>
            </a:r>
          </a:p>
          <a:p>
            <a:r>
              <a:rPr lang="en-US"/>
              <a:t>Hyper parameters  </a:t>
            </a:r>
          </a:p>
        </p:txBody>
      </p:sp>
      <p:sp>
        <p:nvSpPr>
          <p:cNvPr id="6" name="Title 1">
            <a:extLst>
              <a:ext uri="{FF2B5EF4-FFF2-40B4-BE49-F238E27FC236}">
                <a16:creationId xmlns:a16="http://schemas.microsoft.com/office/drawing/2014/main" id="{5E03D6BB-55BC-435B-B59B-07C9B8C96990}"/>
              </a:ext>
            </a:extLst>
          </p:cNvPr>
          <p:cNvSpPr txBox="1">
            <a:spLocks/>
          </p:cNvSpPr>
          <p:nvPr/>
        </p:nvSpPr>
        <p:spPr>
          <a:xfrm>
            <a:off x="612784" y="99089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Some ML terms</a:t>
            </a:r>
          </a:p>
        </p:txBody>
      </p:sp>
    </p:spTree>
    <p:extLst>
      <p:ext uri="{BB962C8B-B14F-4D97-AF65-F5344CB8AC3E}">
        <p14:creationId xmlns:p14="http://schemas.microsoft.com/office/powerpoint/2010/main" val="216242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704615-9CBE-43EB-82CF-2378A867B2F0}"/>
              </a:ext>
            </a:extLst>
          </p:cNvPr>
          <p:cNvSpPr>
            <a:spLocks noGrp="1"/>
          </p:cNvSpPr>
          <p:nvPr>
            <p:ph type="body" sz="quarter" idx="12"/>
          </p:nvPr>
        </p:nvSpPr>
        <p:spPr>
          <a:xfrm>
            <a:off x="612784" y="1866601"/>
            <a:ext cx="10999208" cy="1231106"/>
          </a:xfrm>
        </p:spPr>
        <p:txBody>
          <a:bodyPr/>
          <a:lstStyle/>
          <a:p>
            <a:r>
              <a:rPr lang="en-US" sz="2000"/>
              <a:t>This helps show whether your model is trained as you expect.</a:t>
            </a:r>
          </a:p>
          <a:p>
            <a:endParaRPr lang="en-US" sz="2000"/>
          </a:p>
          <a:p>
            <a:r>
              <a:rPr lang="en-US" sz="2000"/>
              <a:t>Validate that top predictors align with business insights about outcome.</a:t>
            </a:r>
          </a:p>
          <a:p>
            <a:endParaRPr lang="en-US" sz="2000"/>
          </a:p>
        </p:txBody>
      </p:sp>
      <p:sp>
        <p:nvSpPr>
          <p:cNvPr id="4" name="Title 1">
            <a:extLst>
              <a:ext uri="{FF2B5EF4-FFF2-40B4-BE49-F238E27FC236}">
                <a16:creationId xmlns:a16="http://schemas.microsoft.com/office/drawing/2014/main" id="{ABEBBDE0-BBC0-42D2-BE48-EDF793D7E751}"/>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Global explanations</a:t>
            </a:r>
          </a:p>
        </p:txBody>
      </p:sp>
    </p:spTree>
    <p:extLst>
      <p:ext uri="{BB962C8B-B14F-4D97-AF65-F5344CB8AC3E}">
        <p14:creationId xmlns:p14="http://schemas.microsoft.com/office/powerpoint/2010/main" val="221792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F11FBD0-D52B-445C-876C-A5A787F6E8C2}"/>
              </a:ext>
            </a:extLst>
          </p:cNvPr>
          <p:cNvSpPr txBox="1">
            <a:spLocks/>
          </p:cNvSpPr>
          <p:nvPr/>
        </p:nvSpPr>
        <p:spPr>
          <a:xfrm>
            <a:off x="585216" y="3010560"/>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cs typeface="Segoe UI"/>
              </a:rPr>
              <a:t>AzureML to PowerBI</a:t>
            </a:r>
          </a:p>
        </p:txBody>
      </p:sp>
    </p:spTree>
    <p:extLst>
      <p:ext uri="{BB962C8B-B14F-4D97-AF65-F5344CB8AC3E}">
        <p14:creationId xmlns:p14="http://schemas.microsoft.com/office/powerpoint/2010/main" val="382370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E0BC6B4-D1F3-48CD-B77F-A4414DA64EA5}"/>
              </a:ext>
            </a:extLst>
          </p:cNvPr>
          <p:cNvGraphicFramePr>
            <a:graphicFrameLocks noGrp="1"/>
          </p:cNvGraphicFramePr>
          <p:nvPr>
            <p:extLst>
              <p:ext uri="{D42A27DB-BD31-4B8C-83A1-F6EECF244321}">
                <p14:modId xmlns:p14="http://schemas.microsoft.com/office/powerpoint/2010/main" val="1460142410"/>
              </p:ext>
            </p:extLst>
          </p:nvPr>
        </p:nvGraphicFramePr>
        <p:xfrm>
          <a:off x="556446" y="1394056"/>
          <a:ext cx="11079107" cy="4069887"/>
        </p:xfrm>
        <a:graphic>
          <a:graphicData uri="http://schemas.openxmlformats.org/drawingml/2006/table">
            <a:tbl>
              <a:tblPr firstRow="1" bandRow="1">
                <a:tableStyleId>{5C22544A-7EE6-4342-B048-85BDC9FD1C3A}</a:tableStyleId>
              </a:tblPr>
              <a:tblGrid>
                <a:gridCol w="5255357">
                  <a:extLst>
                    <a:ext uri="{9D8B030D-6E8A-4147-A177-3AD203B41FA5}">
                      <a16:colId xmlns:a16="http://schemas.microsoft.com/office/drawing/2014/main" val="1646628310"/>
                    </a:ext>
                  </a:extLst>
                </a:gridCol>
                <a:gridCol w="5823750">
                  <a:extLst>
                    <a:ext uri="{9D8B030D-6E8A-4147-A177-3AD203B41FA5}">
                      <a16:colId xmlns:a16="http://schemas.microsoft.com/office/drawing/2014/main" val="1949264019"/>
                    </a:ext>
                  </a:extLst>
                </a:gridCol>
              </a:tblGrid>
              <a:tr h="514908">
                <a:tc>
                  <a:txBody>
                    <a:bodyPr/>
                    <a:lstStyle/>
                    <a:p>
                      <a:pPr algn="l"/>
                      <a:r>
                        <a:rPr lang="en-US">
                          <a:solidFill>
                            <a:schemeClr val="bg1"/>
                          </a:solidFill>
                          <a:latin typeface="+mj-lt"/>
                        </a:rPr>
                        <a:t>Automated ML in Power BI</a:t>
                      </a:r>
                      <a:endParaRPr lang="en-US" b="1">
                        <a:solidFill>
                          <a:schemeClr val="bg1"/>
                        </a:solidFill>
                        <a:latin typeface="+mj-lt"/>
                      </a:endParaRPr>
                    </a:p>
                  </a:txBody>
                  <a:tcPr>
                    <a:solidFill>
                      <a:srgbClr val="4AC5BB"/>
                    </a:solidFill>
                  </a:tcPr>
                </a:tc>
                <a:tc>
                  <a:txBody>
                    <a:bodyPr/>
                    <a:lstStyle/>
                    <a:p>
                      <a:pPr algn="l"/>
                      <a:r>
                        <a:rPr lang="en-US">
                          <a:solidFill>
                            <a:schemeClr val="bg1"/>
                          </a:solidFill>
                          <a:latin typeface="+mj-lt"/>
                        </a:rPr>
                        <a:t>Automated ML in Azure</a:t>
                      </a:r>
                      <a:endParaRPr lang="en-US" b="1">
                        <a:solidFill>
                          <a:schemeClr val="bg1"/>
                        </a:solidFill>
                        <a:latin typeface="+mj-lt"/>
                      </a:endParaRPr>
                    </a:p>
                  </a:txBody>
                  <a:tcPr>
                    <a:solidFill>
                      <a:srgbClr val="4AC5BB"/>
                    </a:solidFill>
                  </a:tcPr>
                </a:tc>
                <a:extLst>
                  <a:ext uri="{0D108BD9-81ED-4DB2-BD59-A6C34878D82A}">
                    <a16:rowId xmlns:a16="http://schemas.microsoft.com/office/drawing/2014/main" val="1593902183"/>
                  </a:ext>
                </a:extLst>
              </a:tr>
              <a:tr h="50785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Designed for the business analyst/BI professional</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Designed for the data scientist/data engineer</a:t>
                      </a:r>
                      <a:endParaRPr lang="en-US" sz="1800" b="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937650702"/>
                  </a:ext>
                </a:extLst>
              </a:tr>
              <a:tr h="88874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Skillset required is Power Query and Power BI dataflows (OOB point and click functions, M code)</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Skillset required is Azure, Python and Jupyter notebooks</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514459255"/>
                  </a:ext>
                </a:extLst>
              </a:tr>
              <a:tr h="126963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ML model lives completely inside Power BI and can only be used by Power BI</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ML model lives in Azure and can be consumed as a webservice by lots of different applications (including Power BI)</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4189285300"/>
                  </a:ext>
                </a:extLst>
              </a:tr>
              <a:tr h="88874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t>Requires Power BI Premium and utilizes capacity</a:t>
                      </a:r>
                      <a:endParaRPr lang="en-US" b="0">
                        <a:solidFill>
                          <a:schemeClr val="tx1">
                            <a:lumMod val="75000"/>
                            <a:lumOff val="25000"/>
                          </a:schemeClr>
                        </a:solidFill>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a:t>Requires an Azure subscription and utilizes Azure consumption</a:t>
                      </a:r>
                      <a:endParaRPr lang="en-US" sz="1800" b="0" kern="120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val="1097027200"/>
                  </a:ext>
                </a:extLst>
              </a:tr>
            </a:tbl>
          </a:graphicData>
        </a:graphic>
      </p:graphicFrame>
    </p:spTree>
    <p:extLst>
      <p:ext uri="{BB962C8B-B14F-4D97-AF65-F5344CB8AC3E}">
        <p14:creationId xmlns:p14="http://schemas.microsoft.com/office/powerpoint/2010/main" val="378024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8FDDAD-0E15-4BFA-8454-A801A011DC58}"/>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Takeaways</a:t>
            </a:r>
          </a:p>
        </p:txBody>
      </p:sp>
      <p:sp>
        <p:nvSpPr>
          <p:cNvPr id="5" name="Text Placeholder 4">
            <a:extLst>
              <a:ext uri="{FF2B5EF4-FFF2-40B4-BE49-F238E27FC236}">
                <a16:creationId xmlns:a16="http://schemas.microsoft.com/office/drawing/2014/main" id="{145E2FE3-8C06-483B-8D62-40D231678A92}"/>
              </a:ext>
            </a:extLst>
          </p:cNvPr>
          <p:cNvSpPr txBox="1">
            <a:spLocks/>
          </p:cNvSpPr>
          <p:nvPr/>
        </p:nvSpPr>
        <p:spPr>
          <a:xfrm>
            <a:off x="612784" y="1977035"/>
            <a:ext cx="11018520" cy="379180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solidFill>
                  <a:srgbClr val="324649"/>
                </a:solidFill>
              </a:rPr>
              <a:t> Auto ML in Power BI enables:</a:t>
            </a:r>
          </a:p>
          <a:p>
            <a:r>
              <a:rPr lang="en-US">
                <a:solidFill>
                  <a:srgbClr val="324649"/>
                </a:solidFill>
              </a:rPr>
              <a:t>Analysts to build their own machine learning model without writing any code</a:t>
            </a:r>
          </a:p>
          <a:p>
            <a:r>
              <a:rPr lang="en-US">
                <a:solidFill>
                  <a:srgbClr val="324649"/>
                </a:solidFill>
              </a:rPr>
              <a:t>Extension points for data scientists to bring in machine learning models they created elsewhere </a:t>
            </a:r>
          </a:p>
          <a:p>
            <a:r>
              <a:rPr lang="en-US">
                <a:solidFill>
                  <a:srgbClr val="324649"/>
                </a:solidFill>
              </a:rPr>
              <a:t>Exporting models they create in Power BI to Jupyter/Azure notebooks (planned capability)</a:t>
            </a:r>
          </a:p>
          <a:p>
            <a:pPr marL="0" indent="0">
              <a:buNone/>
            </a:pPr>
            <a:endParaRPr lang="en-US">
              <a:solidFill>
                <a:srgbClr val="324649"/>
              </a:solidFill>
            </a:endParaRPr>
          </a:p>
        </p:txBody>
      </p:sp>
    </p:spTree>
    <p:extLst>
      <p:ext uri="{BB962C8B-B14F-4D97-AF65-F5344CB8AC3E}">
        <p14:creationId xmlns:p14="http://schemas.microsoft.com/office/powerpoint/2010/main" val="130435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C255F74-9A0B-434B-B7B8-FCA2B0134111}"/>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Algos and significance tests</a:t>
            </a:r>
          </a:p>
        </p:txBody>
      </p:sp>
      <p:graphicFrame>
        <p:nvGraphicFramePr>
          <p:cNvPr id="2" name="Table 2">
            <a:extLst>
              <a:ext uri="{FF2B5EF4-FFF2-40B4-BE49-F238E27FC236}">
                <a16:creationId xmlns:a16="http://schemas.microsoft.com/office/drawing/2014/main" id="{AD257F7D-FD6D-46EB-93BF-30D66D1DC696}"/>
              </a:ext>
            </a:extLst>
          </p:cNvPr>
          <p:cNvGraphicFramePr>
            <a:graphicFrameLocks noGrp="1"/>
          </p:cNvGraphicFramePr>
          <p:nvPr>
            <p:extLst>
              <p:ext uri="{D42A27DB-BD31-4B8C-83A1-F6EECF244321}">
                <p14:modId xmlns:p14="http://schemas.microsoft.com/office/powerpoint/2010/main" val="1232266162"/>
              </p:ext>
            </p:extLst>
          </p:nvPr>
        </p:nvGraphicFramePr>
        <p:xfrm>
          <a:off x="612783" y="1976964"/>
          <a:ext cx="9631732" cy="3131197"/>
        </p:xfrm>
        <a:graphic>
          <a:graphicData uri="http://schemas.openxmlformats.org/drawingml/2006/table">
            <a:tbl>
              <a:tblPr firstRow="1" bandRow="1">
                <a:tableStyleId>{5C22544A-7EE6-4342-B048-85BDC9FD1C3A}</a:tableStyleId>
              </a:tblPr>
              <a:tblGrid>
                <a:gridCol w="2407933">
                  <a:extLst>
                    <a:ext uri="{9D8B030D-6E8A-4147-A177-3AD203B41FA5}">
                      <a16:colId xmlns:a16="http://schemas.microsoft.com/office/drawing/2014/main" val="2729386285"/>
                    </a:ext>
                  </a:extLst>
                </a:gridCol>
                <a:gridCol w="2407933">
                  <a:extLst>
                    <a:ext uri="{9D8B030D-6E8A-4147-A177-3AD203B41FA5}">
                      <a16:colId xmlns:a16="http://schemas.microsoft.com/office/drawing/2014/main" val="4046177799"/>
                    </a:ext>
                  </a:extLst>
                </a:gridCol>
                <a:gridCol w="2407933">
                  <a:extLst>
                    <a:ext uri="{9D8B030D-6E8A-4147-A177-3AD203B41FA5}">
                      <a16:colId xmlns:a16="http://schemas.microsoft.com/office/drawing/2014/main" val="2377590625"/>
                    </a:ext>
                  </a:extLst>
                </a:gridCol>
                <a:gridCol w="2407933">
                  <a:extLst>
                    <a:ext uri="{9D8B030D-6E8A-4147-A177-3AD203B41FA5}">
                      <a16:colId xmlns:a16="http://schemas.microsoft.com/office/drawing/2014/main" val="3932458849"/>
                    </a:ext>
                  </a:extLst>
                </a:gridCol>
              </a:tblGrid>
              <a:tr h="548708">
                <a:tc>
                  <a:txBody>
                    <a:bodyPr/>
                    <a:lstStyle/>
                    <a:p>
                      <a:r>
                        <a:rPr lang="en-US" b="0">
                          <a:solidFill>
                            <a:schemeClr val="bg1"/>
                          </a:solidFill>
                        </a:rPr>
                        <a:t>Type of analysis</a:t>
                      </a:r>
                    </a:p>
                  </a:txBody>
                  <a:tcPr/>
                </a:tc>
                <a:tc>
                  <a:txBody>
                    <a:bodyPr/>
                    <a:lstStyle/>
                    <a:p>
                      <a:r>
                        <a:rPr lang="en-US" b="0">
                          <a:solidFill>
                            <a:schemeClr val="bg1"/>
                          </a:solidFill>
                        </a:rPr>
                        <a:t>Visual component</a:t>
                      </a:r>
                    </a:p>
                  </a:txBody>
                  <a:tcPr/>
                </a:tc>
                <a:tc>
                  <a:txBody>
                    <a:bodyPr/>
                    <a:lstStyle/>
                    <a:p>
                      <a:r>
                        <a:rPr lang="en-US" b="0">
                          <a:solidFill>
                            <a:schemeClr val="bg1"/>
                          </a:solidFill>
                        </a:rPr>
                        <a:t>Algorithm</a:t>
                      </a:r>
                    </a:p>
                  </a:txBody>
                  <a:tcPr/>
                </a:tc>
                <a:tc>
                  <a:txBody>
                    <a:bodyPr/>
                    <a:lstStyle/>
                    <a:p>
                      <a:r>
                        <a:rPr lang="en-US" b="0">
                          <a:solidFill>
                            <a:schemeClr val="bg1"/>
                          </a:solidFill>
                        </a:rPr>
                        <a:t>Significance Test</a:t>
                      </a:r>
                    </a:p>
                  </a:txBody>
                  <a:tcPr/>
                </a:tc>
                <a:extLst>
                  <a:ext uri="{0D108BD9-81ED-4DB2-BD59-A6C34878D82A}">
                    <a16:rowId xmlns:a16="http://schemas.microsoft.com/office/drawing/2014/main" val="2772131986"/>
                  </a:ext>
                </a:extLst>
              </a:tr>
              <a:tr h="677927">
                <a:tc>
                  <a:txBody>
                    <a:bodyPr/>
                    <a:lstStyle/>
                    <a:p>
                      <a:r>
                        <a:rPr lang="en-US"/>
                        <a:t>Categorical</a:t>
                      </a:r>
                    </a:p>
                  </a:txBody>
                  <a:tcPr/>
                </a:tc>
                <a:tc>
                  <a:txBody>
                    <a:bodyPr/>
                    <a:lstStyle/>
                    <a:p>
                      <a:r>
                        <a:rPr lang="en-US"/>
                        <a:t>Key influencers</a:t>
                      </a:r>
                    </a:p>
                  </a:txBody>
                  <a:tcPr/>
                </a:tc>
                <a:tc>
                  <a:txBody>
                    <a:bodyPr/>
                    <a:lstStyle/>
                    <a:p>
                      <a:r>
                        <a:rPr lang="en-US" sz="1800" err="1">
                          <a:solidFill>
                            <a:schemeClr val="bg1"/>
                          </a:solidFill>
                        </a:rPr>
                        <a:t>LbfgsLogisticRegressionBinaryTrainer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Chi square</a:t>
                      </a:r>
                    </a:p>
                  </a:txBody>
                  <a:tcPr/>
                </a:tc>
                <a:extLst>
                  <a:ext uri="{0D108BD9-81ED-4DB2-BD59-A6C34878D82A}">
                    <a16:rowId xmlns:a16="http://schemas.microsoft.com/office/drawing/2014/main" val="3988646060"/>
                  </a:ext>
                </a:extLst>
              </a:tr>
              <a:tr h="548708">
                <a:tc>
                  <a:txBody>
                    <a:bodyPr/>
                    <a:lstStyle/>
                    <a:p>
                      <a:r>
                        <a:rPr lang="en-US"/>
                        <a:t>Categorical</a:t>
                      </a:r>
                    </a:p>
                  </a:txBody>
                  <a:tcPr/>
                </a:tc>
                <a:tc>
                  <a:txBody>
                    <a:bodyPr/>
                    <a:lstStyle/>
                    <a:p>
                      <a:r>
                        <a:rPr lang="en-US"/>
                        <a:t>Segments</a:t>
                      </a:r>
                    </a:p>
                  </a:txBody>
                  <a:tcPr/>
                </a:tc>
                <a:tc>
                  <a:txBody>
                    <a:bodyPr/>
                    <a:lstStyle/>
                    <a:p>
                      <a:r>
                        <a:rPr lang="en-US" sz="1800">
                          <a:solidFill>
                            <a:schemeClr val="bg1"/>
                          </a:solidFill>
                        </a:rPr>
                        <a:t>FastTreeBinaryTrainer</a:t>
                      </a:r>
                      <a:endParaRPr lang="en-US"/>
                    </a:p>
                  </a:txBody>
                  <a:tcPr/>
                </a:tc>
                <a:tc>
                  <a:txBody>
                    <a:bodyPr/>
                    <a:lstStyle/>
                    <a:p>
                      <a:r>
                        <a:rPr lang="en-US" sz="1800">
                          <a:solidFill>
                            <a:schemeClr val="bg1"/>
                          </a:solidFill>
                        </a:rPr>
                        <a:t>Chi square </a:t>
                      </a:r>
                      <a:endParaRPr lang="en-US"/>
                    </a:p>
                  </a:txBody>
                  <a:tcPr/>
                </a:tc>
                <a:extLst>
                  <a:ext uri="{0D108BD9-81ED-4DB2-BD59-A6C34878D82A}">
                    <a16:rowId xmlns:a16="http://schemas.microsoft.com/office/drawing/2014/main" val="1413203709"/>
                  </a:ext>
                </a:extLst>
              </a:tr>
              <a:tr h="677927">
                <a:tc>
                  <a:txBody>
                    <a:bodyPr/>
                    <a:lstStyle/>
                    <a:p>
                      <a:r>
                        <a:rPr lang="en-US"/>
                        <a:t>Numeric</a:t>
                      </a:r>
                    </a:p>
                  </a:txBody>
                  <a:tcPr/>
                </a:tc>
                <a:tc>
                  <a:txBody>
                    <a:bodyPr/>
                    <a:lstStyle/>
                    <a:p>
                      <a:r>
                        <a:rPr lang="en-US"/>
                        <a:t>Key influencers</a:t>
                      </a:r>
                    </a:p>
                  </a:txBody>
                  <a:tcPr/>
                </a:tc>
                <a:tc>
                  <a:txBody>
                    <a:bodyPr/>
                    <a:lstStyle/>
                    <a:p>
                      <a:r>
                        <a:rPr lang="en-US" sz="1800">
                          <a:solidFill>
                            <a:schemeClr val="bg1"/>
                          </a:solidFill>
                        </a:rPr>
                        <a:t>SdcaRegressionTrainer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t-test</a:t>
                      </a:r>
                    </a:p>
                  </a:txBody>
                  <a:tcPr/>
                </a:tc>
                <a:extLst>
                  <a:ext uri="{0D108BD9-81ED-4DB2-BD59-A6C34878D82A}">
                    <a16:rowId xmlns:a16="http://schemas.microsoft.com/office/drawing/2014/main" val="1205009324"/>
                  </a:ext>
                </a:extLst>
              </a:tr>
              <a:tr h="677927">
                <a:tc>
                  <a:txBody>
                    <a:bodyPr/>
                    <a:lstStyle/>
                    <a:p>
                      <a:r>
                        <a:rPr lang="en-US"/>
                        <a:t>Numeric</a:t>
                      </a:r>
                    </a:p>
                  </a:txBody>
                  <a:tcPr/>
                </a:tc>
                <a:tc>
                  <a:txBody>
                    <a:bodyPr/>
                    <a:lstStyle/>
                    <a:p>
                      <a:r>
                        <a:rPr lang="en-US"/>
                        <a:t>Segments</a:t>
                      </a:r>
                    </a:p>
                  </a:txBody>
                  <a:tcPr/>
                </a:tc>
                <a:tc>
                  <a:txBody>
                    <a:bodyPr/>
                    <a:lstStyle/>
                    <a:p>
                      <a:r>
                        <a:rPr lang="en-US" sz="1800" err="1">
                          <a:solidFill>
                            <a:schemeClr val="bg1"/>
                          </a:solidFill>
                        </a:rPr>
                        <a:t>FastTreeRegressionTrainer</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bg1"/>
                          </a:solidFill>
                        </a:rPr>
                        <a:t>t-test</a:t>
                      </a:r>
                    </a:p>
                  </a:txBody>
                  <a:tcPr/>
                </a:tc>
                <a:extLst>
                  <a:ext uri="{0D108BD9-81ED-4DB2-BD59-A6C34878D82A}">
                    <a16:rowId xmlns:a16="http://schemas.microsoft.com/office/drawing/2014/main" val="1677324657"/>
                  </a:ext>
                </a:extLst>
              </a:tr>
            </a:tbl>
          </a:graphicData>
        </a:graphic>
      </p:graphicFrame>
    </p:spTree>
    <p:extLst>
      <p:ext uri="{BB962C8B-B14F-4D97-AF65-F5344CB8AC3E}">
        <p14:creationId xmlns:p14="http://schemas.microsoft.com/office/powerpoint/2010/main" val="291062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14F0B1B-0D41-4334-B441-FADBDC74F314}"/>
              </a:ext>
            </a:extLst>
          </p:cNvPr>
          <p:cNvPicPr>
            <a:picLocks noChangeAspect="1"/>
          </p:cNvPicPr>
          <p:nvPr/>
        </p:nvPicPr>
        <p:blipFill>
          <a:blip r:embed="rId2"/>
          <a:stretch>
            <a:fillRect/>
          </a:stretch>
        </p:blipFill>
        <p:spPr>
          <a:xfrm>
            <a:off x="9480" y="147613"/>
            <a:ext cx="12173039" cy="6562773"/>
          </a:xfrm>
          <a:prstGeom prst="rect">
            <a:avLst/>
          </a:prstGeom>
        </p:spPr>
      </p:pic>
    </p:spTree>
    <p:extLst>
      <p:ext uri="{BB962C8B-B14F-4D97-AF65-F5344CB8AC3E}">
        <p14:creationId xmlns:p14="http://schemas.microsoft.com/office/powerpoint/2010/main" val="3338023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78D8611E-5D52-41E6-BF7F-5FECC614DFA2}"/>
              </a:ext>
            </a:extLst>
          </p:cNvPr>
          <p:cNvPicPr>
            <a:picLocks noChangeAspect="1"/>
          </p:cNvPicPr>
          <p:nvPr/>
        </p:nvPicPr>
        <p:blipFill>
          <a:blip r:embed="rId2"/>
          <a:stretch>
            <a:fillRect/>
          </a:stretch>
        </p:blipFill>
        <p:spPr>
          <a:xfrm>
            <a:off x="0" y="148919"/>
            <a:ext cx="12192000" cy="6560162"/>
          </a:xfrm>
          <a:prstGeom prst="rect">
            <a:avLst/>
          </a:prstGeom>
        </p:spPr>
      </p:pic>
    </p:spTree>
    <p:extLst>
      <p:ext uri="{BB962C8B-B14F-4D97-AF65-F5344CB8AC3E}">
        <p14:creationId xmlns:p14="http://schemas.microsoft.com/office/powerpoint/2010/main" val="3340805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FCBABFC3-3F27-44AB-8E85-939C266315B8}"/>
              </a:ext>
            </a:extLst>
          </p:cNvPr>
          <p:cNvPicPr>
            <a:picLocks noChangeAspect="1"/>
          </p:cNvPicPr>
          <p:nvPr/>
        </p:nvPicPr>
        <p:blipFill>
          <a:blip r:embed="rId2"/>
          <a:stretch>
            <a:fillRect/>
          </a:stretch>
        </p:blipFill>
        <p:spPr>
          <a:xfrm>
            <a:off x="9480" y="147613"/>
            <a:ext cx="12173039" cy="6562773"/>
          </a:xfrm>
          <a:prstGeom prst="rect">
            <a:avLst/>
          </a:prstGeom>
        </p:spPr>
      </p:pic>
    </p:spTree>
    <p:extLst>
      <p:ext uri="{BB962C8B-B14F-4D97-AF65-F5344CB8AC3E}">
        <p14:creationId xmlns:p14="http://schemas.microsoft.com/office/powerpoint/2010/main" val="467963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4324227-0F70-4801-A8D0-E2FC7AE705F0}"/>
              </a:ext>
            </a:extLst>
          </p:cNvPr>
          <p:cNvPicPr>
            <a:picLocks noChangeAspect="1"/>
          </p:cNvPicPr>
          <p:nvPr/>
        </p:nvPicPr>
        <p:blipFill>
          <a:blip r:embed="rId2"/>
          <a:stretch>
            <a:fillRect/>
          </a:stretch>
        </p:blipFill>
        <p:spPr>
          <a:xfrm>
            <a:off x="7099" y="147613"/>
            <a:ext cx="12177802" cy="6562773"/>
          </a:xfrm>
          <a:prstGeom prst="rect">
            <a:avLst/>
          </a:prstGeom>
        </p:spPr>
      </p:pic>
    </p:spTree>
    <p:extLst>
      <p:ext uri="{BB962C8B-B14F-4D97-AF65-F5344CB8AC3E}">
        <p14:creationId xmlns:p14="http://schemas.microsoft.com/office/powerpoint/2010/main" val="3795085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0FC71C99-0498-4143-BDA8-DF90BFE34292}"/>
              </a:ext>
            </a:extLst>
          </p:cNvPr>
          <p:cNvPicPr>
            <a:picLocks noChangeAspect="1"/>
          </p:cNvPicPr>
          <p:nvPr/>
        </p:nvPicPr>
        <p:blipFill>
          <a:blip r:embed="rId2"/>
          <a:stretch>
            <a:fillRect/>
          </a:stretch>
        </p:blipFill>
        <p:spPr>
          <a:xfrm>
            <a:off x="0" y="138112"/>
            <a:ext cx="12192000" cy="6581775"/>
          </a:xfrm>
          <a:prstGeom prst="rect">
            <a:avLst/>
          </a:prstGeom>
        </p:spPr>
      </p:pic>
    </p:spTree>
    <p:extLst>
      <p:ext uri="{BB962C8B-B14F-4D97-AF65-F5344CB8AC3E}">
        <p14:creationId xmlns:p14="http://schemas.microsoft.com/office/powerpoint/2010/main" val="2450667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54BA19-3279-47C4-881B-89E4C033CCBA}"/>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solidFill>
                  <a:srgbClr val="324649"/>
                </a:solidFill>
              </a:rPr>
              <a:t>Steps in Machine Learning</a:t>
            </a:r>
          </a:p>
        </p:txBody>
      </p:sp>
      <p:graphicFrame>
        <p:nvGraphicFramePr>
          <p:cNvPr id="7" name="Diagram 6">
            <a:extLst>
              <a:ext uri="{FF2B5EF4-FFF2-40B4-BE49-F238E27FC236}">
                <a16:creationId xmlns:a16="http://schemas.microsoft.com/office/drawing/2014/main" id="{898656E0-126B-4F7E-AC2D-36BB6DBB196F}"/>
              </a:ext>
            </a:extLst>
          </p:cNvPr>
          <p:cNvGraphicFramePr/>
          <p:nvPr>
            <p:extLst>
              <p:ext uri="{D42A27DB-BD31-4B8C-83A1-F6EECF244321}">
                <p14:modId xmlns:p14="http://schemas.microsoft.com/office/powerpoint/2010/main" val="687915581"/>
              </p:ext>
            </p:extLst>
          </p:nvPr>
        </p:nvGraphicFramePr>
        <p:xfrm>
          <a:off x="4073239" y="-23407"/>
          <a:ext cx="8746836" cy="66699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Arrow: Circular 1">
            <a:extLst>
              <a:ext uri="{FF2B5EF4-FFF2-40B4-BE49-F238E27FC236}">
                <a16:creationId xmlns:a16="http://schemas.microsoft.com/office/drawing/2014/main" id="{DDCFECB3-F76B-42D9-82BD-8799CEA073EE}"/>
              </a:ext>
            </a:extLst>
          </p:cNvPr>
          <p:cNvSpPr/>
          <p:nvPr/>
        </p:nvSpPr>
        <p:spPr bwMode="auto">
          <a:xfrm rot="16200000" flipV="1">
            <a:off x="8906848" y="2344566"/>
            <a:ext cx="1842898" cy="1864311"/>
          </a:xfrm>
          <a:prstGeom prst="circular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346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D464-5B6C-49FE-8B6E-ED769C1DF6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7EFC-40D8-4FAB-B86C-DB0F7A027EE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4670A686-4E35-4856-A075-AE7FB4355B14}"/>
              </a:ext>
            </a:extLst>
          </p:cNvPr>
          <p:cNvPicPr>
            <a:picLocks noChangeAspect="1"/>
          </p:cNvPicPr>
          <p:nvPr/>
        </p:nvPicPr>
        <p:blipFill>
          <a:blip r:embed="rId2"/>
          <a:stretch>
            <a:fillRect/>
          </a:stretch>
        </p:blipFill>
        <p:spPr>
          <a:xfrm>
            <a:off x="0" y="140493"/>
            <a:ext cx="12192000" cy="6577013"/>
          </a:xfrm>
          <a:prstGeom prst="rect">
            <a:avLst/>
          </a:prstGeom>
        </p:spPr>
      </p:pic>
    </p:spTree>
    <p:extLst>
      <p:ext uri="{BB962C8B-B14F-4D97-AF65-F5344CB8AC3E}">
        <p14:creationId xmlns:p14="http://schemas.microsoft.com/office/powerpoint/2010/main" val="1928306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293E0BE0-D02F-4EBD-AFE1-3DDB45454237}"/>
              </a:ext>
            </a:extLst>
          </p:cNvPr>
          <p:cNvSpPr txBox="1">
            <a:spLocks/>
          </p:cNvSpPr>
          <p:nvPr/>
        </p:nvSpPr>
        <p:spPr>
          <a:xfrm>
            <a:off x="586740" y="1368297"/>
            <a:ext cx="11140662" cy="541686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a:solidFill>
                  <a:srgbClr val="324649"/>
                </a:solidFill>
                <a:cs typeface="Segoe UI"/>
              </a:rPr>
              <a:t>Try some of our guides:</a:t>
            </a:r>
          </a:p>
          <a:p>
            <a:pPr lvl="1"/>
            <a:r>
              <a:rPr lang="en-US" sz="2200">
                <a:solidFill>
                  <a:srgbClr val="324649"/>
                </a:solidFill>
                <a:hlinkClick r:id="rId3">
                  <a:extLst>
                    <a:ext uri="{A12FA001-AC4F-418D-AE19-62706E023703}">
                      <ahyp:hlinkClr xmlns:ahyp="http://schemas.microsoft.com/office/drawing/2018/hyperlinkcolor" val="tx"/>
                    </a:ext>
                  </a:extLst>
                </a:hlinkClick>
              </a:rPr>
              <a:t>https://docs.microsoft.com/en-us/power-bi/service-machine-learning-automated</a:t>
            </a:r>
            <a:endParaRPr lang="en-US" sz="2200">
              <a:solidFill>
                <a:srgbClr val="324649"/>
              </a:solidFill>
            </a:endParaRPr>
          </a:p>
          <a:p>
            <a:pPr lvl="1"/>
            <a:r>
              <a:rPr lang="en-US" sz="2200">
                <a:solidFill>
                  <a:srgbClr val="324649"/>
                </a:solidFill>
                <a:hlinkClick r:id="rId4">
                  <a:extLst>
                    <a:ext uri="{A12FA001-AC4F-418D-AE19-62706E023703}">
                      <ahyp:hlinkClr xmlns:ahyp="http://schemas.microsoft.com/office/drawing/2018/hyperlinkcolor" val="tx"/>
                    </a:ext>
                  </a:extLst>
                </a:hlinkClick>
              </a:rPr>
              <a:t>https://docs.microsoft.com/en-us/power-bi/service-tutorial-build-machine-learning-model</a:t>
            </a:r>
            <a:endParaRPr lang="en-US" sz="2200">
              <a:solidFill>
                <a:srgbClr val="324649"/>
              </a:solidFill>
            </a:endParaRPr>
          </a:p>
          <a:p>
            <a:pPr lvl="1"/>
            <a:r>
              <a:rPr lang="en-US" sz="2200">
                <a:solidFill>
                  <a:srgbClr val="324649"/>
                </a:solidFill>
                <a:ea typeface="+mn-lt"/>
                <a:cs typeface="+mn-lt"/>
                <a:hlinkClick r:id="rId5">
                  <a:extLst>
                    <a:ext uri="{A12FA001-AC4F-418D-AE19-62706E023703}">
                      <ahyp:hlinkClr xmlns:ahyp="http://schemas.microsoft.com/office/drawing/2018/hyperlinkcolor" val="tx"/>
                    </a:ext>
                  </a:extLst>
                </a:hlinkClick>
              </a:rPr>
              <a:t>https://docs.microsoft.com/en-us/power-bi/natural-language/q-and-a-intro</a:t>
            </a:r>
            <a:endParaRPr lang="en-US">
              <a:solidFill>
                <a:srgbClr val="324649"/>
              </a:solidFill>
            </a:endParaRPr>
          </a:p>
          <a:p>
            <a:pPr lvl="1"/>
            <a:r>
              <a:rPr lang="en-US" sz="2200">
                <a:solidFill>
                  <a:srgbClr val="324649"/>
                </a:solidFill>
                <a:ea typeface="+mn-lt"/>
                <a:cs typeface="+mn-lt"/>
                <a:hlinkClick r:id="rId6">
                  <a:extLst>
                    <a:ext uri="{A12FA001-AC4F-418D-AE19-62706E023703}">
                      <ahyp:hlinkClr xmlns:ahyp="http://schemas.microsoft.com/office/drawing/2018/hyperlinkcolor" val="tx"/>
                    </a:ext>
                  </a:extLst>
                </a:hlinkClick>
              </a:rPr>
              <a:t>https://docs.microsoft.com/en-us/power-bi/visuals/power-bi-visualization-influencers</a:t>
            </a:r>
            <a:endParaRPr lang="en-US">
              <a:solidFill>
                <a:srgbClr val="324649"/>
              </a:solidFill>
            </a:endParaRPr>
          </a:p>
          <a:p>
            <a:pPr lvl="1"/>
            <a:r>
              <a:rPr lang="en-US" sz="2200">
                <a:solidFill>
                  <a:srgbClr val="324649"/>
                </a:solidFill>
                <a:ea typeface="+mn-lt"/>
                <a:cs typeface="+mn-lt"/>
                <a:hlinkClick r:id="rId7">
                  <a:extLst>
                    <a:ext uri="{A12FA001-AC4F-418D-AE19-62706E023703}">
                      <ahyp:hlinkClr xmlns:ahyp="http://schemas.microsoft.com/office/drawing/2018/hyperlinkcolor" val="tx"/>
                    </a:ext>
                  </a:extLst>
                </a:hlinkClick>
              </a:rPr>
              <a:t>https://docs.microsoft.com/en-us/power-bi/service-cognitive-services</a:t>
            </a:r>
            <a:endParaRPr lang="en-US">
              <a:solidFill>
                <a:srgbClr val="324649"/>
              </a:solidFill>
            </a:endParaRPr>
          </a:p>
          <a:p>
            <a:pPr lvl="1"/>
            <a:r>
              <a:rPr lang="en-US" sz="2200">
                <a:solidFill>
                  <a:srgbClr val="324649"/>
                </a:solidFill>
                <a:ea typeface="+mn-lt"/>
                <a:cs typeface="+mn-lt"/>
                <a:hlinkClick r:id="rId8">
                  <a:extLst>
                    <a:ext uri="{A12FA001-AC4F-418D-AE19-62706E023703}">
                      <ahyp:hlinkClr xmlns:ahyp="http://schemas.microsoft.com/office/drawing/2018/hyperlinkcolor" val="tx"/>
                    </a:ext>
                  </a:extLst>
                </a:hlinkClick>
              </a:rPr>
              <a:t>https://docs.microsoft.com/en-us/power-bi/visuals/power-bi-visualization-decomposition-tree</a:t>
            </a:r>
            <a:endParaRPr lang="en-US">
              <a:solidFill>
                <a:srgbClr val="324649"/>
              </a:solidFill>
            </a:endParaRPr>
          </a:p>
          <a:p>
            <a:pPr marL="228600" lvl="1" indent="0">
              <a:buNone/>
            </a:pPr>
            <a:endParaRPr lang="en-US" sz="2200">
              <a:solidFill>
                <a:srgbClr val="324649"/>
              </a:solidFill>
              <a:cs typeface="Segoe UI"/>
            </a:endParaRPr>
          </a:p>
          <a:p>
            <a:pPr marL="228600" lvl="1" indent="0">
              <a:buNone/>
            </a:pPr>
            <a:endParaRPr lang="en-US" sz="2200">
              <a:solidFill>
                <a:srgbClr val="324649"/>
              </a:solidFill>
              <a:cs typeface="Segoe UI"/>
            </a:endParaRPr>
          </a:p>
          <a:p>
            <a:pPr marL="0" indent="0">
              <a:buNone/>
            </a:pPr>
            <a:br>
              <a:rPr lang="en-US" sz="2200">
                <a:solidFill>
                  <a:srgbClr val="324649"/>
                </a:solidFill>
                <a:cs typeface="Segoe UI"/>
              </a:rPr>
            </a:br>
            <a:endParaRPr lang="en-US" sz="2200">
              <a:solidFill>
                <a:srgbClr val="324649"/>
              </a:solidFill>
              <a:cs typeface="Segoe UI"/>
            </a:endParaRPr>
          </a:p>
          <a:p>
            <a:pPr marL="457200" lvl="2" indent="0">
              <a:buNone/>
            </a:pPr>
            <a:endParaRPr lang="en-US" sz="2200">
              <a:solidFill>
                <a:srgbClr val="324649"/>
              </a:solidFill>
              <a:cs typeface="Segoe UI"/>
            </a:endParaRPr>
          </a:p>
        </p:txBody>
      </p:sp>
      <p:sp>
        <p:nvSpPr>
          <p:cNvPr id="6" name="Title 1">
            <a:extLst>
              <a:ext uri="{FF2B5EF4-FFF2-40B4-BE49-F238E27FC236}">
                <a16:creationId xmlns:a16="http://schemas.microsoft.com/office/drawing/2014/main" id="{0582E69E-410E-4ED6-925E-DC16E8DEF8F9}"/>
              </a:ext>
            </a:extLst>
          </p:cNvPr>
          <p:cNvSpPr txBox="1">
            <a:spLocks/>
          </p:cNvSpPr>
          <p:nvPr/>
        </p:nvSpPr>
        <p:spPr>
          <a:xfrm>
            <a:off x="586740" y="661114"/>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Call to action</a:t>
            </a:r>
          </a:p>
        </p:txBody>
      </p:sp>
    </p:spTree>
    <p:extLst>
      <p:ext uri="{BB962C8B-B14F-4D97-AF65-F5344CB8AC3E}">
        <p14:creationId xmlns:p14="http://schemas.microsoft.com/office/powerpoint/2010/main" val="266572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7889-0577-48DA-A7C8-79A9DDB235ED}"/>
              </a:ext>
            </a:extLst>
          </p:cNvPr>
          <p:cNvSpPr>
            <a:spLocks noGrp="1"/>
          </p:cNvSpPr>
          <p:nvPr>
            <p:ph type="title"/>
          </p:nvPr>
        </p:nvSpPr>
        <p:spPr>
          <a:xfrm>
            <a:off x="585216" y="3179701"/>
            <a:ext cx="9144000" cy="498598"/>
          </a:xfrm>
        </p:spPr>
        <p:txBody>
          <a:bodyPr/>
          <a:lstStyle/>
          <a:p>
            <a:r>
              <a:rPr lang="en-US"/>
              <a:t>Identify ML problem</a:t>
            </a:r>
          </a:p>
        </p:txBody>
      </p:sp>
    </p:spTree>
    <p:extLst>
      <p:ext uri="{BB962C8B-B14F-4D97-AF65-F5344CB8AC3E}">
        <p14:creationId xmlns:p14="http://schemas.microsoft.com/office/powerpoint/2010/main" val="260852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0AC035-4238-4502-B1B8-108C6F328C59}"/>
              </a:ext>
            </a:extLst>
          </p:cNvPr>
          <p:cNvSpPr>
            <a:spLocks noGrp="1"/>
          </p:cNvSpPr>
          <p:nvPr>
            <p:ph type="body" sz="quarter" idx="12"/>
          </p:nvPr>
        </p:nvSpPr>
        <p:spPr>
          <a:xfrm>
            <a:off x="612784" y="1988719"/>
            <a:ext cx="11061352" cy="1925912"/>
          </a:xfrm>
        </p:spPr>
        <p:txBody>
          <a:bodyPr/>
          <a:lstStyle/>
          <a:p>
            <a:pPr>
              <a:lnSpc>
                <a:spcPct val="200000"/>
              </a:lnSpc>
            </a:pPr>
            <a:r>
              <a:rPr lang="en-US"/>
              <a:t>Which applicants should you target for conversion?</a:t>
            </a:r>
            <a:br>
              <a:rPr lang="en-US"/>
            </a:br>
            <a:r>
              <a:rPr lang="en-US"/>
              <a:t>Which customers might purchase a product?</a:t>
            </a:r>
            <a:br>
              <a:rPr lang="en-US"/>
            </a:br>
            <a:r>
              <a:rPr lang="en-US"/>
              <a:t>Which customers would default on their payment?</a:t>
            </a:r>
          </a:p>
        </p:txBody>
      </p:sp>
      <p:sp>
        <p:nvSpPr>
          <p:cNvPr id="7" name="Title 1">
            <a:extLst>
              <a:ext uri="{FF2B5EF4-FFF2-40B4-BE49-F238E27FC236}">
                <a16:creationId xmlns:a16="http://schemas.microsoft.com/office/drawing/2014/main" id="{EBA177F9-45EC-4A35-99A3-99AE68F88697}"/>
              </a:ext>
            </a:extLst>
          </p:cNvPr>
          <p:cNvSpPr txBox="1">
            <a:spLocks/>
          </p:cNvSpPr>
          <p:nvPr/>
        </p:nvSpPr>
        <p:spPr>
          <a:xfrm>
            <a:off x="612784" y="1251243"/>
            <a:ext cx="9786554"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24649"/>
                </a:solidFill>
                <a:effectLst/>
                <a:uLnTx/>
                <a:uFillTx/>
                <a:latin typeface="Segoe UI Semibold"/>
                <a:ea typeface="+mn-ea"/>
                <a:cs typeface="Segoe UI" pitchFamily="34" charset="0"/>
              </a:rPr>
              <a:t>Use Cases</a:t>
            </a:r>
          </a:p>
        </p:txBody>
      </p:sp>
    </p:spTree>
    <p:extLst>
      <p:ext uri="{BB962C8B-B14F-4D97-AF65-F5344CB8AC3E}">
        <p14:creationId xmlns:p14="http://schemas.microsoft.com/office/powerpoint/2010/main" val="77147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5EF9-4067-4920-B026-02217752F95C}"/>
              </a:ext>
            </a:extLst>
          </p:cNvPr>
          <p:cNvSpPr>
            <a:spLocks noGrp="1"/>
          </p:cNvSpPr>
          <p:nvPr>
            <p:ph type="title"/>
          </p:nvPr>
        </p:nvSpPr>
        <p:spPr>
          <a:xfrm>
            <a:off x="576339" y="3237409"/>
            <a:ext cx="9144000" cy="498598"/>
          </a:xfrm>
        </p:spPr>
        <p:txBody>
          <a:bodyPr/>
          <a:lstStyle/>
          <a:p>
            <a:r>
              <a:rPr lang="en-US"/>
              <a:t>Feature engineering</a:t>
            </a:r>
          </a:p>
        </p:txBody>
      </p:sp>
    </p:spTree>
    <p:extLst>
      <p:ext uri="{BB962C8B-B14F-4D97-AF65-F5344CB8AC3E}">
        <p14:creationId xmlns:p14="http://schemas.microsoft.com/office/powerpoint/2010/main" val="68306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4630-C8D8-491D-BB86-611C517B905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0E47DDF-612E-4112-85CF-74761AF3CC9E}"/>
              </a:ext>
            </a:extLst>
          </p:cNvPr>
          <p:cNvSpPr>
            <a:spLocks noGrp="1"/>
          </p:cNvSpPr>
          <p:nvPr>
            <p:ph type="body" sz="quarter" idx="12"/>
          </p:nvPr>
        </p:nvSpPr>
        <p:spPr/>
        <p:txBody>
          <a:bodyPr/>
          <a:lstStyle/>
          <a:p>
            <a:endParaRPr lang="en-US"/>
          </a:p>
        </p:txBody>
      </p:sp>
      <p:pic>
        <p:nvPicPr>
          <p:cNvPr id="5" name="Online Media 3" descr="BI_MG2">
            <a:hlinkClick r:id="" action="ppaction://media"/>
            <a:extLst>
              <a:ext uri="{FF2B5EF4-FFF2-40B4-BE49-F238E27FC236}">
                <a16:creationId xmlns:a16="http://schemas.microsoft.com/office/drawing/2014/main" id="{D6F88EFA-7D2B-42CD-8E66-9DA26A7B4E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38" y="12700"/>
            <a:ext cx="12192000" cy="6858000"/>
          </a:xfrm>
          <a:prstGeom prst="rect">
            <a:avLst/>
          </a:prstGeom>
        </p:spPr>
      </p:pic>
    </p:spTree>
    <p:extLst>
      <p:ext uri="{BB962C8B-B14F-4D97-AF65-F5344CB8AC3E}">
        <p14:creationId xmlns:p14="http://schemas.microsoft.com/office/powerpoint/2010/main" val="387853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C210AA-FF1C-4F14-A0DE-DD0C02D0ED8C}"/>
              </a:ext>
            </a:extLst>
          </p:cNvPr>
          <p:cNvSpPr>
            <a:spLocks noGrp="1"/>
          </p:cNvSpPr>
          <p:nvPr>
            <p:ph type="title"/>
          </p:nvPr>
        </p:nvSpPr>
        <p:spPr>
          <a:xfrm>
            <a:off x="487438" y="3179701"/>
            <a:ext cx="9786554" cy="498598"/>
          </a:xfrm>
        </p:spPr>
        <p:txBody>
          <a:bodyPr/>
          <a:lstStyle/>
          <a:p>
            <a:r>
              <a:rPr lang="en-US"/>
              <a:t>Types of models</a:t>
            </a:r>
          </a:p>
        </p:txBody>
      </p:sp>
    </p:spTree>
    <p:extLst>
      <p:ext uri="{BB962C8B-B14F-4D97-AF65-F5344CB8AC3E}">
        <p14:creationId xmlns:p14="http://schemas.microsoft.com/office/powerpoint/2010/main" val="330872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3.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F9872287CD48F4480CC92DE97B0F63E" ma:contentTypeVersion="10" ma:contentTypeDescription="Create a new document." ma:contentTypeScope="" ma:versionID="750eb52d405da9af50f6b52790956112">
  <xsd:schema xmlns:xsd="http://www.w3.org/2001/XMLSchema" xmlns:xs="http://www.w3.org/2001/XMLSchema" xmlns:p="http://schemas.microsoft.com/office/2006/metadata/properties" xmlns:ns2="6154e2af-cc34-4cf8-91b3-1e9ae8adddc3" targetNamespace="http://schemas.microsoft.com/office/2006/metadata/properties" ma:root="true" ma:fieldsID="0b0817b31daff33f00a4ece59010850a" ns2:_="">
    <xsd:import namespace="6154e2af-cc34-4cf8-91b3-1e9ae8adddc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54e2af-cc34-4cf8-91b3-1e9ae8addd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06670dda-0291-4061-b6e0-f6c0cb392c51"/>
    <ds:schemaRef ds:uri="e4aa919a-b200-49cb-beca-4c7e081032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ADB74DC-05D9-4351-A5D9-3B4D6FFD49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54e2af-cc34-4cf8-91b3-1e9ae8addd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TotalTime>
  <Words>1673</Words>
  <Application>Microsoft Office PowerPoint</Application>
  <PresentationFormat>Widescreen</PresentationFormat>
  <Paragraphs>265</Paragraphs>
  <Slides>41</Slides>
  <Notes>21</Notes>
  <HiddenSlides>6</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41</vt:i4>
      </vt:variant>
    </vt:vector>
  </HeadingPairs>
  <TitlesOfParts>
    <vt:vector size="49" baseType="lpstr">
      <vt:lpstr>Arial</vt:lpstr>
      <vt:lpstr>Consolas</vt:lpstr>
      <vt:lpstr>Segoe UI</vt:lpstr>
      <vt:lpstr>Segoe UI Semibold</vt:lpstr>
      <vt:lpstr>Wingdings</vt:lpstr>
      <vt:lpstr>9-51038_Microsoft Buisness Applications Summit Template</vt:lpstr>
      <vt:lpstr>9-51056_Build 2019 Breakout_White Template</vt:lpstr>
      <vt:lpstr>3_White Template</vt:lpstr>
      <vt:lpstr>Machine Learning and Power BI</vt:lpstr>
      <vt:lpstr>Machine Learning is the process of using data to make a determination or prediction about something</vt:lpstr>
      <vt:lpstr>PowerPoint Presentation</vt:lpstr>
      <vt:lpstr>PowerPoint Presentation</vt:lpstr>
      <vt:lpstr>Identify ML problem</vt:lpstr>
      <vt:lpstr>PowerPoint Presentation</vt:lpstr>
      <vt:lpstr>Feature engineering</vt:lpstr>
      <vt:lpstr>PowerPoint Presentation</vt:lpstr>
      <vt:lpstr>Types of models</vt:lpstr>
      <vt:lpstr>Regression</vt:lpstr>
      <vt:lpstr>Linear regression</vt:lpstr>
      <vt:lpstr>PowerPoint Presentation</vt:lpstr>
      <vt:lpstr>Classification</vt:lpstr>
      <vt:lpstr>Decision Tree</vt:lpstr>
      <vt:lpstr>Model fitting</vt:lpstr>
      <vt:lpstr>Training set, Validation set, Holdout set</vt:lpstr>
      <vt:lpstr>PowerPoint Presentation</vt:lpstr>
      <vt:lpstr>Performance metric</vt:lpstr>
      <vt:lpstr>PowerPoint Presentation</vt:lpstr>
      <vt:lpstr>PowerPoint Presentation</vt:lpstr>
      <vt:lpstr>Why Automated Machine Learning</vt:lpstr>
      <vt:lpstr>AutoML in PowerBI</vt:lpstr>
      <vt:lpstr>AutoML process</vt:lpstr>
      <vt:lpstr>PowerPoint Presentation</vt:lpstr>
      <vt:lpstr>Pre-processing and Auto Featurization currently done in AutoML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Power BI</dc:title>
  <dc:subject/>
  <dc:creator>Philip.Ancy@microsoft.com</dc:creator>
  <cp:keywords/>
  <dc:description/>
  <cp:lastModifiedBy>Chris Mitchell (OCP)</cp:lastModifiedBy>
  <cp:revision>6</cp:revision>
  <dcterms:created xsi:type="dcterms:W3CDTF">2019-11-07T08:34:18Z</dcterms:created>
  <dcterms:modified xsi:type="dcterms:W3CDTF">2020-02-25T23:10:51Z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pakempar@microsoft.com</vt:lpwstr>
  </property>
  <property fmtid="{D5CDD505-2E9C-101B-9397-08002B2CF9AE}" pid="5" name="MSIP_Label_f42aa342-8706-4288-bd11-ebb85995028c_SetDate">
    <vt:lpwstr>2019-11-19T05:44:45.8248896Z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7035465f-0f4b-4701-bf3c-42f5d7b811a1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0x0101002F9872287CD48F4480CC92DE97B0F63E</vt:lpwstr>
  </property>
</Properties>
</file>